
<file path=[Content_Types].xml><?xml version="1.0" encoding="utf-8"?>
<Types xmlns="http://schemas.openxmlformats.org/package/2006/content-types">
  <Default Extension="png" ContentType="image/png"/>
  <Default Extension="bin" ContentType="application/vnd.ms-office.activeX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activeX/activeX1.xml" ContentType="application/vnd.ms-office.activeX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  <p:sldMasterId id="2147483802" r:id="rId2"/>
  </p:sldMasterIdLst>
  <p:notesMasterIdLst>
    <p:notesMasterId r:id="rId65"/>
  </p:notesMasterIdLst>
  <p:sldIdLst>
    <p:sldId id="491" r:id="rId3"/>
    <p:sldId id="490" r:id="rId4"/>
    <p:sldId id="405" r:id="rId5"/>
    <p:sldId id="480" r:id="rId6"/>
    <p:sldId id="470" r:id="rId7"/>
    <p:sldId id="415" r:id="rId8"/>
    <p:sldId id="474" r:id="rId9"/>
    <p:sldId id="416" r:id="rId10"/>
    <p:sldId id="423" r:id="rId11"/>
    <p:sldId id="426" r:id="rId12"/>
    <p:sldId id="427" r:id="rId13"/>
    <p:sldId id="433" r:id="rId14"/>
    <p:sldId id="428" r:id="rId15"/>
    <p:sldId id="431" r:id="rId16"/>
    <p:sldId id="409" r:id="rId17"/>
    <p:sldId id="435" r:id="rId18"/>
    <p:sldId id="445" r:id="rId19"/>
    <p:sldId id="417" r:id="rId20"/>
    <p:sldId id="492" r:id="rId21"/>
    <p:sldId id="479" r:id="rId22"/>
    <p:sldId id="477" r:id="rId23"/>
    <p:sldId id="443" r:id="rId24"/>
    <p:sldId id="408" r:id="rId25"/>
    <p:sldId id="478" r:id="rId26"/>
    <p:sldId id="440" r:id="rId27"/>
    <p:sldId id="438" r:id="rId28"/>
    <p:sldId id="437" r:id="rId29"/>
    <p:sldId id="475" r:id="rId30"/>
    <p:sldId id="486" r:id="rId31"/>
    <p:sldId id="487" r:id="rId32"/>
    <p:sldId id="488" r:id="rId33"/>
    <p:sldId id="453" r:id="rId34"/>
    <p:sldId id="481" r:id="rId35"/>
    <p:sldId id="482" r:id="rId36"/>
    <p:sldId id="459" r:id="rId37"/>
    <p:sldId id="420" r:id="rId38"/>
    <p:sldId id="460" r:id="rId39"/>
    <p:sldId id="411" r:id="rId40"/>
    <p:sldId id="461" r:id="rId41"/>
    <p:sldId id="463" r:id="rId42"/>
    <p:sldId id="462" r:id="rId43"/>
    <p:sldId id="464" r:id="rId44"/>
    <p:sldId id="412" r:id="rId45"/>
    <p:sldId id="454" r:id="rId46"/>
    <p:sldId id="450" r:id="rId47"/>
    <p:sldId id="483" r:id="rId48"/>
    <p:sldId id="484" r:id="rId49"/>
    <p:sldId id="455" r:id="rId50"/>
    <p:sldId id="466" r:id="rId51"/>
    <p:sldId id="467" r:id="rId52"/>
    <p:sldId id="468" r:id="rId53"/>
    <p:sldId id="476" r:id="rId54"/>
    <p:sldId id="471" r:id="rId55"/>
    <p:sldId id="473" r:id="rId56"/>
    <p:sldId id="465" r:id="rId57"/>
    <p:sldId id="421" r:id="rId58"/>
    <p:sldId id="489" r:id="rId59"/>
    <p:sldId id="485" r:id="rId60"/>
    <p:sldId id="424" r:id="rId61"/>
    <p:sldId id="425" r:id="rId62"/>
    <p:sldId id="430" r:id="rId63"/>
    <p:sldId id="432" r:id="rId6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FF00FF"/>
    <a:srgbClr val="CCECFF"/>
    <a:srgbClr val="99FFCC"/>
    <a:srgbClr val="66CCFF"/>
    <a:srgbClr val="FF9999"/>
    <a:srgbClr val="FFFF99"/>
    <a:srgbClr val="00FFFF"/>
    <a:srgbClr val="FF3300"/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32" autoAdjust="0"/>
    <p:restoredTop sz="94660" autoAdjust="0"/>
  </p:normalViewPr>
  <p:slideViewPr>
    <p:cSldViewPr snapToGrid="0">
      <p:cViewPr varScale="1">
        <p:scale>
          <a:sx n="65" d="100"/>
          <a:sy n="65" d="100"/>
        </p:scale>
        <p:origin x="-114" y="-840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181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321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80B39F9-9779-49E4-9061-3C452DBF8DE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3455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D53A5A-9E0F-44EC-AD15-811C13B9CA25}" type="slidenum">
              <a:rPr lang="en-US"/>
              <a:pPr/>
              <a:t>3</a:t>
            </a:fld>
            <a:endParaRPr lang="en-US"/>
          </a:p>
        </p:txBody>
      </p:sp>
      <p:sp>
        <p:nvSpPr>
          <p:cNvPr id="32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891EF-E6B2-4172-9A4C-5AF695BB6D8A}" type="slidenum">
              <a:rPr lang="en-US"/>
              <a:pPr/>
              <a:t>30</a:t>
            </a:fld>
            <a:endParaRPr 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891EF-E6B2-4172-9A4C-5AF695BB6D8A}" type="slidenum">
              <a:rPr lang="en-US"/>
              <a:pPr/>
              <a:t>31</a:t>
            </a:fld>
            <a:endParaRPr 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891EF-E6B2-4172-9A4C-5AF695BB6D8A}" type="slidenum">
              <a:rPr lang="en-US"/>
              <a:pPr/>
              <a:t>33</a:t>
            </a:fld>
            <a:endParaRPr 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891EF-E6B2-4172-9A4C-5AF695BB6D8A}" type="slidenum">
              <a:rPr lang="en-US"/>
              <a:pPr/>
              <a:t>34</a:t>
            </a:fld>
            <a:endParaRPr 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891EF-E6B2-4172-9A4C-5AF695BB6D8A}" type="slidenum">
              <a:rPr lang="en-US"/>
              <a:pPr/>
              <a:t>35</a:t>
            </a:fld>
            <a:endParaRPr 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891EF-E6B2-4172-9A4C-5AF695BB6D8A}" type="slidenum">
              <a:rPr lang="en-US"/>
              <a:pPr/>
              <a:t>37</a:t>
            </a:fld>
            <a:endParaRPr 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891EF-E6B2-4172-9A4C-5AF695BB6D8A}" type="slidenum">
              <a:rPr lang="en-US"/>
              <a:pPr/>
              <a:t>38</a:t>
            </a:fld>
            <a:endParaRPr 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891EF-E6B2-4172-9A4C-5AF695BB6D8A}" type="slidenum">
              <a:rPr lang="en-US"/>
              <a:pPr/>
              <a:t>39</a:t>
            </a:fld>
            <a:endParaRPr 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891EF-E6B2-4172-9A4C-5AF695BB6D8A}" type="slidenum">
              <a:rPr lang="en-US"/>
              <a:pPr/>
              <a:t>40</a:t>
            </a:fld>
            <a:endParaRPr 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891EF-E6B2-4172-9A4C-5AF695BB6D8A}" type="slidenum">
              <a:rPr lang="en-US"/>
              <a:pPr/>
              <a:t>41</a:t>
            </a:fld>
            <a:endParaRPr 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891EF-E6B2-4172-9A4C-5AF695BB6D8A}" type="slidenum">
              <a:rPr lang="en-US"/>
              <a:pPr/>
              <a:t>4</a:t>
            </a:fld>
            <a:endParaRPr 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891EF-E6B2-4172-9A4C-5AF695BB6D8A}" type="slidenum">
              <a:rPr lang="en-US"/>
              <a:pPr/>
              <a:t>42</a:t>
            </a:fld>
            <a:endParaRPr 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891EF-E6B2-4172-9A4C-5AF695BB6D8A}" type="slidenum">
              <a:rPr lang="en-US"/>
              <a:pPr/>
              <a:t>43</a:t>
            </a:fld>
            <a:endParaRPr 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891EF-E6B2-4172-9A4C-5AF695BB6D8A}" type="slidenum">
              <a:rPr lang="en-US"/>
              <a:pPr/>
              <a:t>45</a:t>
            </a:fld>
            <a:endParaRPr 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891EF-E6B2-4172-9A4C-5AF695BB6D8A}" type="slidenum">
              <a:rPr lang="en-US"/>
              <a:pPr/>
              <a:t>46</a:t>
            </a:fld>
            <a:endParaRPr 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891EF-E6B2-4172-9A4C-5AF695BB6D8A}" type="slidenum">
              <a:rPr lang="en-US"/>
              <a:pPr/>
              <a:t>47</a:t>
            </a:fld>
            <a:endParaRPr 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891EF-E6B2-4172-9A4C-5AF695BB6D8A}" type="slidenum">
              <a:rPr lang="en-US"/>
              <a:pPr/>
              <a:t>5</a:t>
            </a:fld>
            <a:endParaRPr 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891EF-E6B2-4172-9A4C-5AF695BB6D8A}" type="slidenum">
              <a:rPr lang="en-US"/>
              <a:pPr/>
              <a:t>6</a:t>
            </a:fld>
            <a:endParaRPr 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891EF-E6B2-4172-9A4C-5AF695BB6D8A}" type="slidenum">
              <a:rPr lang="en-US"/>
              <a:pPr/>
              <a:t>15</a:t>
            </a:fld>
            <a:endParaRPr 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891EF-E6B2-4172-9A4C-5AF695BB6D8A}" type="slidenum">
              <a:rPr lang="en-US"/>
              <a:pPr/>
              <a:t>18</a:t>
            </a:fld>
            <a:endParaRPr 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891EF-E6B2-4172-9A4C-5AF695BB6D8A}" type="slidenum">
              <a:rPr lang="en-US"/>
              <a:pPr/>
              <a:t>23</a:t>
            </a:fld>
            <a:endParaRPr 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891EF-E6B2-4172-9A4C-5AF695BB6D8A}" type="slidenum">
              <a:rPr lang="en-US"/>
              <a:pPr/>
              <a:t>24</a:t>
            </a:fld>
            <a:endParaRPr 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891EF-E6B2-4172-9A4C-5AF695BB6D8A}" type="slidenum">
              <a:rPr lang="en-US"/>
              <a:pPr/>
              <a:t>29</a:t>
            </a:fld>
            <a:endParaRPr 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27800" y="612775"/>
            <a:ext cx="1943100" cy="57372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612775"/>
            <a:ext cx="5676900" cy="57372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98500" y="612775"/>
            <a:ext cx="7772400" cy="5737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612775"/>
            <a:ext cx="77724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98500" y="1617663"/>
            <a:ext cx="7772400" cy="2289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8500" y="4059238"/>
            <a:ext cx="7772400" cy="22907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612775"/>
            <a:ext cx="77724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617663"/>
            <a:ext cx="3810000" cy="4732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0900" y="1617663"/>
            <a:ext cx="3810000" cy="2289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60900" y="4059238"/>
            <a:ext cx="3810000" cy="22907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4896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 marL="804863" indent="-347663">
              <a:buFont typeface="Courier New" panose="02070309020205020404" pitchFamily="49" charset="0"/>
              <a:buChar char="o"/>
              <a:defRPr/>
            </a:lvl3pPr>
            <a:lvl4pPr marL="973138" indent="-287338">
              <a:buFont typeface="Wingdings" panose="05000000000000000000" pitchFamily="2" charset="2"/>
              <a:buChar char="q"/>
              <a:defRPr/>
            </a:lvl4pPr>
            <a:lvl5pPr marL="1143000" indent="-228600">
              <a:buFont typeface="Wingdings" panose="05000000000000000000" pitchFamily="2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4861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formational Slide">
    <p:bg>
      <p:bgPr>
        <a:gradFill rotWithShape="0">
          <a:gsLst>
            <a:gs pos="0">
              <a:srgbClr val="FFFF00"/>
            </a:gs>
            <a:gs pos="100000">
              <a:srgbClr val="FFFFCC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66" y="401107"/>
            <a:ext cx="8473863" cy="76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067" y="1397530"/>
            <a:ext cx="8482754" cy="504899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 marL="804863" indent="-347663"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</a:defRPr>
            </a:lvl3pPr>
            <a:lvl4pPr marL="973138" indent="-287338"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</a:defRPr>
            </a:lvl4pPr>
            <a:lvl5pPr marL="1143000" indent="-228600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7286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267" y="236007"/>
            <a:ext cx="8407400" cy="762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067" y="1625600"/>
            <a:ext cx="8390466" cy="450426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635000" y="1181100"/>
            <a:ext cx="4356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 smtClean="0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317500" y="1016000"/>
            <a:ext cx="8432800" cy="571500"/>
          </a:xfrm>
        </p:spPr>
        <p:txBody>
          <a:bodyPr/>
          <a:lstStyle>
            <a:lvl1pPr>
              <a:buNone/>
              <a:defRPr b="0" i="1">
                <a:solidFill>
                  <a:srgbClr val="CCFFFF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1587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0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426" y="954017"/>
            <a:ext cx="7772400" cy="1815882"/>
          </a:xfrm>
        </p:spPr>
        <p:txBody>
          <a:bodyPr anchor="t"/>
          <a:lstStyle>
            <a:lvl1pPr algn="l">
              <a:defRPr sz="5600" b="1" cap="none" baseline="0">
                <a:latin typeface="Tahoma" panose="020B060403050404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722" y="4421614"/>
            <a:ext cx="7772400" cy="1500187"/>
          </a:xfrm>
        </p:spPr>
        <p:txBody>
          <a:bodyPr anchor="b"/>
          <a:lstStyle>
            <a:lvl1pPr marL="0" indent="0">
              <a:buNone/>
              <a:defRPr sz="3200" baseline="0">
                <a:solidFill>
                  <a:srgbClr val="00FFFF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22290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617663"/>
            <a:ext cx="3810000" cy="4732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0900" y="1617663"/>
            <a:ext cx="3810000" cy="4732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8174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246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9727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0213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29653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87392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369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27800" y="612775"/>
            <a:ext cx="1943100" cy="57372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612775"/>
            <a:ext cx="5676900" cy="57372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6318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98500" y="612775"/>
            <a:ext cx="7772400" cy="5737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62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267" y="236007"/>
            <a:ext cx="8407400" cy="762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067" y="1625600"/>
            <a:ext cx="8390466" cy="450426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635000" y="1181100"/>
            <a:ext cx="4356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 smtClean="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317500" y="1016000"/>
            <a:ext cx="8432800" cy="571500"/>
          </a:xfrm>
        </p:spPr>
        <p:txBody>
          <a:bodyPr/>
          <a:lstStyle>
            <a:lvl1pPr>
              <a:buNone/>
              <a:defRPr b="0" i="1">
                <a:solidFill>
                  <a:srgbClr val="CCFFFF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612775"/>
            <a:ext cx="77724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98500" y="1617663"/>
            <a:ext cx="7772400" cy="2289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8500" y="4059238"/>
            <a:ext cx="7772400" cy="22907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6899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612775"/>
            <a:ext cx="77724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617663"/>
            <a:ext cx="3810000" cy="4732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0900" y="1617663"/>
            <a:ext cx="3810000" cy="2289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60900" y="4059238"/>
            <a:ext cx="3810000" cy="22907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817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617663"/>
            <a:ext cx="3810000" cy="4732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0900" y="1617663"/>
            <a:ext cx="3810000" cy="4732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tx1"/>
            </a:gs>
            <a:gs pos="100000">
              <a:srgbClr val="333399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8667" y="401107"/>
            <a:ext cx="8407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This is the Master supraTitle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4067" y="1397530"/>
            <a:ext cx="8390466" cy="473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801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797" r:id="rId13"/>
    <p:sldLayoutId id="2147483799" r:id="rId14"/>
    <p:sldLayoutId id="2147483800" r:id="rId15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9pPr>
    </p:titleStyle>
    <p:bodyStyle>
      <a:lvl1pPr marL="223838" indent="-223838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ea typeface="+mn-ea"/>
          <a:cs typeface="+mn-cs"/>
        </a:defRPr>
      </a:lvl1pPr>
      <a:lvl2pPr marL="515938" indent="-2873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bg1"/>
          </a:solidFill>
          <a:latin typeface="+mn-lt"/>
        </a:defRPr>
      </a:lvl2pPr>
      <a:lvl3pPr marL="804863" indent="-34766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q"/>
        <a:defRPr sz="1800">
          <a:solidFill>
            <a:schemeClr val="bg1"/>
          </a:solidFill>
          <a:latin typeface="+mn-lt"/>
        </a:defRPr>
      </a:lvl3pPr>
      <a:lvl4pPr marL="973138" indent="-287338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bg1"/>
          </a:solidFill>
          <a:latin typeface="+mn-lt"/>
        </a:defRPr>
      </a:lvl4pPr>
      <a:lvl5pPr marL="1143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bg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tx1"/>
            </a:gs>
            <a:gs pos="100000">
              <a:srgbClr val="333399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8667" y="401107"/>
            <a:ext cx="8407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This is the Master supraTitle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4067" y="1397530"/>
            <a:ext cx="8390466" cy="473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241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9pPr>
    </p:titleStyle>
    <p:bodyStyle>
      <a:lvl1pPr marL="223838" indent="-223838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ea typeface="+mn-ea"/>
          <a:cs typeface="+mn-cs"/>
        </a:defRPr>
      </a:lvl1pPr>
      <a:lvl2pPr marL="515938" indent="-2873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bg1"/>
          </a:solidFill>
          <a:latin typeface="+mn-lt"/>
        </a:defRPr>
      </a:lvl2pPr>
      <a:lvl3pPr marL="804863" indent="-34766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q"/>
        <a:defRPr sz="1800">
          <a:solidFill>
            <a:schemeClr val="bg1"/>
          </a:solidFill>
          <a:latin typeface="+mn-lt"/>
        </a:defRPr>
      </a:lvl3pPr>
      <a:lvl4pPr marL="973138" indent="-287338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bg1"/>
          </a:solidFill>
          <a:latin typeface="+mn-lt"/>
        </a:defRPr>
      </a:lvl4pPr>
      <a:lvl5pPr marL="1143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bg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hys.ens.fr/~wiese/highlights/RNA-folding.html" TargetMode="External"/><Relationship Id="rId2" Type="http://schemas.openxmlformats.org/officeDocument/2006/relationships/hyperlink" Target="https://www.lordofthecraft.net/topic/109204-descension-2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myibbiology.blogspot.com/2014/03/topic-74-translation.html" TargetMode="External"/><Relationship Id="rId4" Type="http://schemas.openxmlformats.org/officeDocument/2006/relationships/hyperlink" Target="http://www.nuggetnetreview.com/m-first-church-of-atheism.htm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0426" y="954017"/>
            <a:ext cx="7772400" cy="954107"/>
          </a:xfrm>
        </p:spPr>
        <p:txBody>
          <a:bodyPr/>
          <a:lstStyle/>
          <a:p>
            <a:r>
              <a:rPr lang="en-US" dirty="0" smtClean="0"/>
              <a:t>Protein Synthesis</a:t>
            </a:r>
            <a:endParaRPr lang="en-US" b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Lecture 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907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four nitrogenous </a:t>
            </a:r>
            <a:r>
              <a:rPr lang="en-US" dirty="0" smtClean="0">
                <a:solidFill>
                  <a:srgbClr val="66FF33"/>
                </a:solidFill>
              </a:rPr>
              <a:t>bases</a:t>
            </a:r>
            <a:endParaRPr lang="en-US" dirty="0">
              <a:solidFill>
                <a:srgbClr val="66FF33"/>
              </a:solidFill>
            </a:endParaRPr>
          </a:p>
          <a:p>
            <a:pPr marL="685800" lvl="1" indent="-457200">
              <a:buFont typeface="+mj-lt"/>
              <a:buAutoNum type="arabicPeriod"/>
            </a:pPr>
            <a:r>
              <a:rPr lang="en-US" dirty="0" smtClean="0"/>
              <a:t>adenine (A)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 smtClean="0"/>
              <a:t>thymine (T) 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 smtClean="0"/>
              <a:t>cytosine (C)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 smtClean="0"/>
              <a:t>guanine (G)</a:t>
            </a:r>
          </a:p>
          <a:p>
            <a:r>
              <a:rPr lang="en-US" dirty="0" smtClean="0"/>
              <a:t>2-deoxyribose-phosphate copolymer</a:t>
            </a:r>
          </a:p>
          <a:p>
            <a:r>
              <a:rPr lang="en-US" dirty="0" smtClean="0"/>
              <a:t>base pairing</a:t>
            </a:r>
            <a:endParaRPr lang="en-US" dirty="0"/>
          </a:p>
          <a:p>
            <a:pPr lvl="1"/>
            <a:r>
              <a:rPr lang="en-US" dirty="0" smtClean="0"/>
              <a:t>A = T</a:t>
            </a:r>
          </a:p>
          <a:p>
            <a:pPr lvl="1"/>
            <a:r>
              <a:rPr lang="en-US" dirty="0" smtClean="0"/>
              <a:t>G ≡ C</a:t>
            </a:r>
          </a:p>
          <a:p>
            <a:r>
              <a:rPr lang="en-US" dirty="0" smtClean="0"/>
              <a:t>helical arrangement of two polymers</a:t>
            </a:r>
          </a:p>
          <a:p>
            <a:pPr lvl="1"/>
            <a:r>
              <a:rPr lang="en-US" dirty="0" smtClean="0"/>
              <a:t>5′ </a:t>
            </a:r>
            <a:r>
              <a:rPr lang="en-US" dirty="0" smtClean="0">
                <a:sym typeface="Wingdings" panose="05000000000000000000" pitchFamily="2" charset="2"/>
              </a:rPr>
              <a:t> 3′</a:t>
            </a:r>
            <a:endParaRPr lang="en-US" dirty="0" smtClean="0"/>
          </a:p>
          <a:p>
            <a:pPr lvl="1"/>
            <a:r>
              <a:rPr lang="en-US" dirty="0" smtClean="0"/>
              <a:t>major and minor grooves</a:t>
            </a:r>
          </a:p>
        </p:txBody>
      </p:sp>
      <p:pic>
        <p:nvPicPr>
          <p:cNvPr id="242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285" y="730207"/>
            <a:ext cx="2647950" cy="574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828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 of Genome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1463" indent="-271463"/>
            <a:r>
              <a:rPr lang="en-US" dirty="0" smtClean="0"/>
              <a:t>nucleus (in eukaryotes)</a:t>
            </a:r>
          </a:p>
          <a:p>
            <a:pPr marL="271463" indent="-271463"/>
            <a:r>
              <a:rPr lang="en-US" dirty="0" smtClean="0"/>
              <a:t>the chromosome</a:t>
            </a:r>
          </a:p>
          <a:p>
            <a:pPr marL="563563" lvl="1" indent="-271463"/>
            <a:r>
              <a:rPr lang="en-US" dirty="0"/>
              <a:t>o</a:t>
            </a:r>
            <a:r>
              <a:rPr lang="en-US" dirty="0" smtClean="0"/>
              <a:t>ne single long DNA molecule</a:t>
            </a:r>
          </a:p>
          <a:p>
            <a:pPr marL="563563" lvl="1" indent="-271463"/>
            <a:r>
              <a:rPr lang="en-US" dirty="0" smtClean="0"/>
              <a:t>proteins that coil, pack the chromosome</a:t>
            </a:r>
          </a:p>
          <a:p>
            <a:pPr marL="563563" lvl="1" indent="-271463"/>
            <a:r>
              <a:rPr lang="en-US" dirty="0" smtClean="0"/>
              <a:t>in metaphase of mitosis, chromosomes packed even more densely to achieve goal</a:t>
            </a:r>
          </a:p>
          <a:p>
            <a:pPr marL="581025" lvl="2" indent="0">
              <a:buNone/>
            </a:pPr>
            <a:r>
              <a:rPr lang="en-US" dirty="0" smtClean="0"/>
              <a:t>with proper staining, chromosomes visible in microscope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358" y="5002774"/>
            <a:ext cx="4953000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17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67" y="310491"/>
            <a:ext cx="8407400" cy="762000"/>
          </a:xfrm>
        </p:spPr>
        <p:txBody>
          <a:bodyPr/>
          <a:lstStyle/>
          <a:p>
            <a:r>
              <a:rPr lang="en-US" dirty="0" smtClean="0"/>
              <a:t>Nucleosome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067" y="1293342"/>
            <a:ext cx="8390466" cy="4836526"/>
          </a:xfrm>
        </p:spPr>
        <p:txBody>
          <a:bodyPr/>
          <a:lstStyle/>
          <a:p>
            <a:pPr marL="271463" indent="-271463"/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level of "organizing" by compaction/coiling</a:t>
            </a:r>
          </a:p>
          <a:p>
            <a:pPr marL="271463" indent="-271463"/>
            <a:r>
              <a:rPr lang="en-US" dirty="0" smtClean="0"/>
              <a:t>DNA wrapped in left-hand coil 1.7 turns with 11 nm diameter</a:t>
            </a:r>
          </a:p>
          <a:p>
            <a:pPr marL="271463" indent="-271463"/>
            <a:r>
              <a:rPr lang="en-US" dirty="0" smtClean="0"/>
              <a:t>Basic histone proteins bind DNA and to each other</a:t>
            </a:r>
          </a:p>
          <a:p>
            <a:pPr marL="271463" indent="-271463"/>
            <a:r>
              <a:rPr lang="en-US" dirty="0" smtClean="0"/>
              <a:t>Core is octamer of histones H2A (red),</a:t>
            </a:r>
            <a:br>
              <a:rPr lang="en-US" dirty="0" smtClean="0"/>
            </a:br>
            <a:r>
              <a:rPr lang="en-US" dirty="0" smtClean="0"/>
              <a:t>H2B (orange), H3 (green), H4 (blue)</a:t>
            </a:r>
          </a:p>
          <a:p>
            <a:pPr marL="271463" indent="-271463"/>
            <a:r>
              <a:rPr lang="en-US" dirty="0" smtClean="0"/>
              <a:t>"Chromatin remodeling"</a:t>
            </a:r>
          </a:p>
          <a:p>
            <a:pPr marL="292100" lvl="1" indent="0">
              <a:buNone/>
            </a:pPr>
            <a:r>
              <a:rPr lang="en-US" dirty="0" smtClean="0"/>
              <a:t>ATP-dependent sliding of</a:t>
            </a:r>
            <a:br>
              <a:rPr lang="en-US" dirty="0" smtClean="0"/>
            </a:br>
            <a:r>
              <a:rPr lang="en-US" dirty="0" smtClean="0"/>
              <a:t>nucleosome to expose DNA</a:t>
            </a:r>
            <a:br>
              <a:rPr lang="en-US" dirty="0" smtClean="0"/>
            </a:br>
            <a:r>
              <a:rPr lang="en-US" dirty="0" smtClean="0"/>
              <a:t>to other proteins for transcription</a:t>
            </a:r>
          </a:p>
          <a:p>
            <a:pPr marL="271463" indent="-271463"/>
            <a:endParaRPr lang="en-US" dirty="0" smtClean="0"/>
          </a:p>
        </p:txBody>
      </p:sp>
      <p:pic>
        <p:nvPicPr>
          <p:cNvPr id="248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2" y="3827672"/>
            <a:ext cx="303847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533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67" y="428164"/>
            <a:ext cx="8407400" cy="707886"/>
          </a:xfrm>
        </p:spPr>
        <p:txBody>
          <a:bodyPr/>
          <a:lstStyle/>
          <a:p>
            <a:r>
              <a:rPr lang="en-US" sz="4000" dirty="0" smtClean="0"/>
              <a:t>Eukaryotic Chromosome Structure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3716" name="Picture 4" descr="https://karimedalla.files.wordpress.com/2012/11/pierce_11_5_large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93" y="1198605"/>
            <a:ext cx="8318776" cy="535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 rot="16200000">
            <a:off x="6660717" y="4263403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https://karimedalla.files.wordpress.com/2012/11/pierce_11_5_large_2.jpg</a:t>
            </a:r>
          </a:p>
        </p:txBody>
      </p:sp>
    </p:spTree>
    <p:extLst>
      <p:ext uri="{BB962C8B-B14F-4D97-AF65-F5344CB8AC3E}">
        <p14:creationId xmlns:p14="http://schemas.microsoft.com/office/powerpoint/2010/main" val="85097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Genome Facts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66FF33"/>
                </a:solidFill>
              </a:rPr>
              <a:t>gene</a:t>
            </a:r>
            <a:r>
              <a:rPr lang="en-US" dirty="0" smtClean="0"/>
              <a:t> is fundamental unit of biological traits (heredity)</a:t>
            </a:r>
          </a:p>
          <a:p>
            <a:endParaRPr lang="en-US" dirty="0" smtClean="0"/>
          </a:p>
          <a:p>
            <a:r>
              <a:rPr lang="en-US" dirty="0" smtClean="0"/>
              <a:t>1.5% of DNA codes for protein (as exons)</a:t>
            </a:r>
          </a:p>
          <a:p>
            <a:r>
              <a:rPr lang="en-US" dirty="0" smtClean="0"/>
              <a:t>21,000 protein-coding genes</a:t>
            </a:r>
          </a:p>
          <a:p>
            <a:r>
              <a:rPr lang="en-US" dirty="0" smtClean="0"/>
              <a:t>Average of ~27,000 </a:t>
            </a:r>
            <a:r>
              <a:rPr lang="en-US" dirty="0" err="1" smtClean="0"/>
              <a:t>bp</a:t>
            </a:r>
            <a:r>
              <a:rPr lang="en-US" dirty="0" smtClean="0"/>
              <a:t> per gene</a:t>
            </a:r>
          </a:p>
          <a:p>
            <a:r>
              <a:rPr lang="en-US" dirty="0" smtClean="0"/>
              <a:t>9000 RNA genes</a:t>
            </a:r>
          </a:p>
          <a:p>
            <a:r>
              <a:rPr lang="en-US" dirty="0" smtClean="0"/>
              <a:t>Exons in genes: range 1-178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43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Transcription &amp; Components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eukaryotes, transcriptional process is on </a:t>
            </a:r>
            <a:r>
              <a:rPr lang="en-US" dirty="0" smtClean="0">
                <a:solidFill>
                  <a:srgbClr val="FFFF00"/>
                </a:solidFill>
              </a:rPr>
              <a:t>single gene</a:t>
            </a:r>
          </a:p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final product </a:t>
            </a:r>
            <a:r>
              <a:rPr lang="en-US" dirty="0" smtClean="0"/>
              <a:t>of a gene can be a </a:t>
            </a:r>
            <a:r>
              <a:rPr lang="en-US" dirty="0" smtClean="0">
                <a:solidFill>
                  <a:srgbClr val="66FF33"/>
                </a:solidFill>
              </a:rPr>
              <a:t>protein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rgbClr val="66FF33"/>
                </a:solidFill>
              </a:rPr>
              <a:t>RNA</a:t>
            </a:r>
          </a:p>
          <a:p>
            <a:pPr marL="228600" lvl="1" indent="0">
              <a:buNone/>
            </a:pPr>
            <a:r>
              <a:rPr lang="en-US" dirty="0" smtClean="0"/>
              <a:t>RNA products typically involved in gene expression or organizing genome structure</a:t>
            </a:r>
          </a:p>
          <a:p>
            <a:r>
              <a:rPr lang="en-US" dirty="0" smtClean="0"/>
              <a:t> </a:t>
            </a:r>
            <a:r>
              <a:rPr lang="en-US" sz="2000" dirty="0" smtClean="0">
                <a:solidFill>
                  <a:srgbClr val="66FF33"/>
                </a:solidFill>
              </a:rPr>
              <a:t>Promoters</a:t>
            </a:r>
          </a:p>
          <a:p>
            <a:pPr marL="176213" lvl="1" indent="0">
              <a:buNone/>
            </a:pPr>
            <a:r>
              <a:rPr lang="en-US" sz="1800" dirty="0" smtClean="0"/>
              <a:t>Sequences of DNA marking point where transcription should start</a:t>
            </a:r>
          </a:p>
          <a:p>
            <a:r>
              <a:rPr lang="en-US" sz="2000" dirty="0" smtClean="0"/>
              <a:t> </a:t>
            </a:r>
            <a:r>
              <a:rPr lang="en-US" sz="2000" dirty="0" smtClean="0">
                <a:solidFill>
                  <a:srgbClr val="66FF33"/>
                </a:solidFill>
              </a:rPr>
              <a:t>Transcription Factors</a:t>
            </a:r>
          </a:p>
          <a:p>
            <a:pPr marL="176213" lvl="1" indent="0">
              <a:buNone/>
            </a:pPr>
            <a:r>
              <a:rPr lang="en-US" sz="1800" dirty="0" smtClean="0"/>
              <a:t>proteins that bind to polymerase enzyme &amp; DNA to initiate transcription</a:t>
            </a:r>
            <a:endParaRPr lang="en-US" sz="1800" dirty="0"/>
          </a:p>
          <a:p>
            <a:r>
              <a:rPr lang="en-US" sz="2000" dirty="0" smtClean="0"/>
              <a:t> </a:t>
            </a:r>
            <a:r>
              <a:rPr lang="en-US" sz="2000" dirty="0" smtClean="0">
                <a:solidFill>
                  <a:srgbClr val="66FF33"/>
                </a:solidFill>
              </a:rPr>
              <a:t>RNA polymerase</a:t>
            </a:r>
          </a:p>
          <a:p>
            <a:pPr marL="176213" lvl="1" indent="0">
              <a:buNone/>
            </a:pPr>
            <a:r>
              <a:rPr lang="en-US" sz="1800" dirty="0" smtClean="0"/>
              <a:t>the enzyme that reads to DNA and makes the RNA (polymer)</a:t>
            </a:r>
            <a:endParaRPr lang="en-US" dirty="0">
              <a:solidFill>
                <a:srgbClr val="66FF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42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four nitrogenous </a:t>
            </a:r>
            <a:r>
              <a:rPr lang="en-US" dirty="0" smtClean="0">
                <a:solidFill>
                  <a:srgbClr val="66FF33"/>
                </a:solidFill>
              </a:rPr>
              <a:t>bases</a:t>
            </a:r>
            <a:endParaRPr lang="en-US" dirty="0">
              <a:solidFill>
                <a:srgbClr val="66FF33"/>
              </a:solidFill>
            </a:endParaRPr>
          </a:p>
          <a:p>
            <a:pPr marL="685800" lvl="1" indent="-457200">
              <a:buFont typeface="+mj-lt"/>
              <a:buAutoNum type="arabicPeriod"/>
            </a:pPr>
            <a:r>
              <a:rPr lang="en-US" dirty="0" smtClean="0"/>
              <a:t>adenine (A)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 smtClean="0"/>
              <a:t>uracil (U)  [representing T in DNA!]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 smtClean="0"/>
              <a:t>cytosine (C)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 smtClean="0"/>
              <a:t>guanine (G)</a:t>
            </a:r>
          </a:p>
          <a:p>
            <a:r>
              <a:rPr lang="en-US" dirty="0" smtClean="0"/>
              <a:t>ribose-phosphate copolymer</a:t>
            </a:r>
          </a:p>
          <a:p>
            <a:r>
              <a:rPr lang="en-US" dirty="0" smtClean="0"/>
              <a:t>single-stranded</a:t>
            </a:r>
            <a:endParaRPr lang="en-US" dirty="0"/>
          </a:p>
          <a:p>
            <a:pPr marL="292100" lvl="1" indent="0">
              <a:buNone/>
            </a:pPr>
            <a:r>
              <a:rPr lang="en-US" dirty="0" smtClean="0"/>
              <a:t>but self-complementary pairing occurs</a:t>
            </a:r>
          </a:p>
        </p:txBody>
      </p:sp>
      <p:pic>
        <p:nvPicPr>
          <p:cNvPr id="26009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897" y="560171"/>
            <a:ext cx="2527471" cy="595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181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RNA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ribosomal RNA (</a:t>
            </a:r>
            <a:r>
              <a:rPr lang="en-US" dirty="0" err="1" smtClean="0"/>
              <a:t>rRNA</a:t>
            </a:r>
            <a:r>
              <a:rPr lang="en-US" dirty="0" smtClean="0"/>
              <a:t>) (80% of E coli's RNA!)</a:t>
            </a:r>
          </a:p>
          <a:p>
            <a:r>
              <a:rPr lang="en-US" dirty="0" smtClean="0"/>
              <a:t>transfer RNA (</a:t>
            </a:r>
            <a:r>
              <a:rPr lang="en-US" dirty="0" err="1" smtClean="0"/>
              <a:t>tRNA</a:t>
            </a:r>
            <a:r>
              <a:rPr lang="en-US" dirty="0" smtClean="0"/>
              <a:t>)</a:t>
            </a:r>
          </a:p>
          <a:p>
            <a:r>
              <a:rPr lang="en-US" dirty="0" smtClean="0"/>
              <a:t>messenger RNA (mRNA)</a:t>
            </a:r>
          </a:p>
          <a:p>
            <a:endParaRPr lang="en-US" dirty="0"/>
          </a:p>
          <a:p>
            <a:r>
              <a:rPr lang="en-US" dirty="0" smtClean="0"/>
              <a:t>small nuclear RNA (snRNA)</a:t>
            </a:r>
          </a:p>
          <a:p>
            <a:r>
              <a:rPr lang="en-US" dirty="0" smtClean="0"/>
              <a:t>small </a:t>
            </a:r>
            <a:r>
              <a:rPr lang="en-US" dirty="0" err="1" smtClean="0"/>
              <a:t>nucleolar</a:t>
            </a:r>
            <a:r>
              <a:rPr lang="en-US" dirty="0" smtClean="0"/>
              <a:t> RNA (</a:t>
            </a:r>
            <a:r>
              <a:rPr lang="en-US" dirty="0" err="1" smtClean="0"/>
              <a:t>snoRNA</a:t>
            </a:r>
            <a:r>
              <a:rPr lang="en-US" dirty="0" smtClean="0"/>
              <a:t>)</a:t>
            </a:r>
          </a:p>
          <a:p>
            <a:r>
              <a:rPr lang="en-US" dirty="0" smtClean="0"/>
              <a:t>microRNA (miRNA)</a:t>
            </a:r>
          </a:p>
          <a:p>
            <a:r>
              <a:rPr lang="en-US" dirty="0" smtClean="0"/>
              <a:t>small interfering RNA (siRNA)</a:t>
            </a:r>
          </a:p>
          <a:p>
            <a:r>
              <a:rPr lang="en-US" dirty="0" err="1" smtClean="0"/>
              <a:t>piwi</a:t>
            </a:r>
            <a:r>
              <a:rPr lang="en-US" dirty="0" smtClean="0"/>
              <a:t>-interacting RNA (</a:t>
            </a:r>
            <a:r>
              <a:rPr lang="en-US" dirty="0" err="1" smtClean="0"/>
              <a:t>piRNA</a:t>
            </a:r>
            <a:r>
              <a:rPr lang="en-US" dirty="0" smtClean="0"/>
              <a:t>)</a:t>
            </a:r>
          </a:p>
          <a:p>
            <a:r>
              <a:rPr lang="en-US" dirty="0" smtClean="0"/>
              <a:t>long noncoding RNA (</a:t>
            </a:r>
            <a:r>
              <a:rPr lang="en-US" dirty="0" err="1" smtClean="0"/>
              <a:t>lncRNA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20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RNA Polymerases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Three types of RNA polymerases in eukaryotes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66FF33"/>
                </a:solidFill>
              </a:rPr>
              <a:t>RNA polymerase I</a:t>
            </a:r>
          </a:p>
          <a:p>
            <a:pPr marL="292100" lvl="1" indent="0">
              <a:buNone/>
            </a:pPr>
            <a:r>
              <a:rPr lang="en-US" dirty="0" smtClean="0"/>
              <a:t>ribosomal RNA genes (5.8S, 18S, 28S)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66FF33"/>
                </a:solidFill>
              </a:rPr>
              <a:t>RNA polymerase II</a:t>
            </a:r>
          </a:p>
          <a:p>
            <a:pPr marL="292100" lvl="1" indent="0">
              <a:buNone/>
            </a:pPr>
            <a:r>
              <a:rPr lang="en-US" dirty="0" smtClean="0"/>
              <a:t>protein-coding genes (mRNAs)</a:t>
            </a:r>
          </a:p>
          <a:p>
            <a:pPr marL="292100" lvl="1" indent="0">
              <a:buNone/>
            </a:pPr>
            <a:r>
              <a:rPr lang="en-US" dirty="0" smtClean="0"/>
              <a:t>genes for </a:t>
            </a:r>
            <a:r>
              <a:rPr lang="en-US" dirty="0" err="1" smtClean="0"/>
              <a:t>snoRNA</a:t>
            </a:r>
            <a:r>
              <a:rPr lang="en-US" dirty="0" smtClean="0"/>
              <a:t>, miRNA, siRNA,</a:t>
            </a:r>
            <a:br>
              <a:rPr lang="en-US" dirty="0" smtClean="0"/>
            </a:br>
            <a:r>
              <a:rPr lang="en-US" dirty="0" err="1" smtClean="0"/>
              <a:t>lncRNA</a:t>
            </a:r>
            <a:r>
              <a:rPr lang="en-US" dirty="0" smtClean="0"/>
              <a:t>, most snRNA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66FF33"/>
                </a:solidFill>
              </a:rPr>
              <a:t>RNA polymerase III</a:t>
            </a:r>
          </a:p>
          <a:p>
            <a:pPr marL="292100" lvl="1" indent="0">
              <a:buNone/>
            </a:pPr>
            <a:r>
              <a:rPr lang="en-US" dirty="0" err="1" smtClean="0"/>
              <a:t>tRNA</a:t>
            </a:r>
            <a:r>
              <a:rPr lang="en-US" dirty="0" smtClean="0"/>
              <a:t> genes, 5S </a:t>
            </a:r>
            <a:r>
              <a:rPr lang="en-US" dirty="0" err="1" smtClean="0"/>
              <a:t>rRNA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few snRNA, other small RNA</a:t>
            </a:r>
            <a:endParaRPr lang="en-US" dirty="0"/>
          </a:p>
        </p:txBody>
      </p:sp>
      <p:pic>
        <p:nvPicPr>
          <p:cNvPr id="2498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078793"/>
            <a:ext cx="3525922" cy="3215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 rot="16200000">
            <a:off x="7793123" y="5149516"/>
            <a:ext cx="23631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Voet</a:t>
            </a:r>
            <a:r>
              <a:rPr lang="en-US" sz="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al (2013) </a:t>
            </a:r>
            <a:r>
              <a:rPr lang="en-US" sz="8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Fundamentals of Biochemistry</a:t>
            </a:r>
            <a:r>
              <a:rPr lang="en-US" sz="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4ed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44127" y="6284923"/>
            <a:ext cx="2153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Yeast 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RNA polymerase II</a:t>
            </a:r>
            <a:endParaRPr lang="en-US" sz="14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65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Initiation</a:t>
            </a:r>
            <a:r>
              <a:rPr lang="en-US" dirty="0" smtClean="0"/>
              <a:t> of Transcription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DNA-binding proteins called </a:t>
            </a:r>
            <a:r>
              <a:rPr lang="en-US" dirty="0" smtClean="0">
                <a:solidFill>
                  <a:srgbClr val="66FF33"/>
                </a:solidFill>
              </a:rPr>
              <a:t>transcription factors </a:t>
            </a:r>
            <a:r>
              <a:rPr lang="en-US" dirty="0" smtClean="0"/>
              <a:t>bind to a special DNA sequence called the </a:t>
            </a:r>
            <a:r>
              <a:rPr lang="en-US" dirty="0" smtClean="0">
                <a:solidFill>
                  <a:srgbClr val="66FF33"/>
                </a:solidFill>
              </a:rPr>
              <a:t>promoter</a:t>
            </a:r>
          </a:p>
          <a:p>
            <a:pPr marL="228600" lvl="1" indent="0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transcription factors (TFs) </a:t>
            </a:r>
            <a:r>
              <a:rPr lang="en-US" dirty="0" smtClean="0"/>
              <a:t>acquired the ability to bind to the </a:t>
            </a:r>
            <a:r>
              <a:rPr lang="en-US" dirty="0" smtClean="0">
                <a:solidFill>
                  <a:srgbClr val="FFFF00"/>
                </a:solidFill>
              </a:rPr>
              <a:t>promoter</a:t>
            </a:r>
            <a:r>
              <a:rPr lang="en-US" dirty="0" smtClean="0"/>
              <a:t> usually as the end result of a </a:t>
            </a:r>
            <a:r>
              <a:rPr lang="en-US" dirty="0" smtClean="0">
                <a:solidFill>
                  <a:srgbClr val="FFFF00"/>
                </a:solidFill>
              </a:rPr>
              <a:t>signaling pathway</a:t>
            </a:r>
            <a:r>
              <a:rPr lang="en-US" dirty="0" smtClean="0"/>
              <a:t>, for example, the TFs were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phosphorylated</a:t>
            </a:r>
            <a:r>
              <a:rPr lang="en-US" dirty="0" smtClean="0"/>
              <a:t> by a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protein kinase</a:t>
            </a:r>
          </a:p>
          <a:p>
            <a:r>
              <a:rPr lang="en-US" dirty="0" smtClean="0"/>
              <a:t>The TFs assemble in a certain order on the promoter, and they bring in a huge enzyme called </a:t>
            </a:r>
            <a:r>
              <a:rPr lang="en-US" dirty="0" smtClean="0">
                <a:solidFill>
                  <a:srgbClr val="66FF33"/>
                </a:solidFill>
              </a:rPr>
              <a:t>RNA polymerase </a:t>
            </a:r>
            <a:r>
              <a:rPr lang="en-US" dirty="0" smtClean="0"/>
              <a:t>(RNAP): one of the TFs also starts separating the helix so that RNAP can bind to the </a:t>
            </a:r>
            <a:r>
              <a:rPr lang="en-US" dirty="0" smtClean="0">
                <a:solidFill>
                  <a:srgbClr val="66FF33"/>
                </a:solidFill>
              </a:rPr>
              <a:t>coding strand</a:t>
            </a:r>
            <a:r>
              <a:rPr lang="en-US" dirty="0" smtClean="0"/>
              <a:t>, which is the DNA strand that will is the template for making the pre-mRNA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876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  <a:r>
              <a:rPr lang="en-US" dirty="0"/>
              <a:t>the terms </a:t>
            </a:r>
            <a:r>
              <a:rPr lang="en-US" dirty="0" smtClean="0">
                <a:solidFill>
                  <a:srgbClr val="66FF33"/>
                </a:solidFill>
              </a:rPr>
              <a:t>codons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66FF33"/>
                </a:solidFill>
              </a:rPr>
              <a:t>anticodon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66FF33"/>
                </a:solidFill>
              </a:rPr>
              <a:t>exon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66FF33"/>
                </a:solidFill>
              </a:rPr>
              <a:t>introns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66FF33"/>
                </a:solidFill>
              </a:rPr>
              <a:t>genetic code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66FF33"/>
                </a:solidFill>
              </a:rPr>
              <a:t>coding strand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66FF33"/>
                </a:solidFill>
              </a:rPr>
              <a:t>non-coding strand</a:t>
            </a:r>
            <a:endParaRPr lang="en-US" dirty="0">
              <a:solidFill>
                <a:srgbClr val="66FF33"/>
              </a:solidFill>
            </a:endParaRPr>
          </a:p>
          <a:p>
            <a:r>
              <a:rPr lang="en-US" dirty="0"/>
              <a:t>d</a:t>
            </a:r>
            <a:r>
              <a:rPr lang="en-US" dirty="0" smtClean="0"/>
              <a:t>escribe </a:t>
            </a:r>
            <a:r>
              <a:rPr lang="en-US" dirty="0"/>
              <a:t>briefly the processes of </a:t>
            </a:r>
            <a:r>
              <a:rPr lang="en-US" dirty="0">
                <a:solidFill>
                  <a:srgbClr val="66FF33"/>
                </a:solidFill>
              </a:rPr>
              <a:t>transcription</a:t>
            </a:r>
            <a:r>
              <a:rPr lang="en-US" dirty="0"/>
              <a:t> &amp; </a:t>
            </a:r>
            <a:r>
              <a:rPr lang="en-US" dirty="0" smtClean="0">
                <a:solidFill>
                  <a:srgbClr val="66FF33"/>
                </a:solidFill>
              </a:rPr>
              <a:t>translation</a:t>
            </a:r>
          </a:p>
          <a:p>
            <a:r>
              <a:rPr lang="en-US" dirty="0" smtClean="0"/>
              <a:t>know what </a:t>
            </a:r>
            <a:r>
              <a:rPr lang="en-US" dirty="0" smtClean="0">
                <a:solidFill>
                  <a:srgbClr val="66FF33"/>
                </a:solidFill>
              </a:rPr>
              <a:t>promoters, transcription factors, </a:t>
            </a:r>
            <a:r>
              <a:rPr lang="en-US" dirty="0" smtClean="0"/>
              <a:t>and</a:t>
            </a:r>
            <a:r>
              <a:rPr lang="en-US" dirty="0" smtClean="0">
                <a:solidFill>
                  <a:srgbClr val="66FF33"/>
                </a:solidFill>
              </a:rPr>
              <a:t> RNA polymerase </a:t>
            </a:r>
            <a:r>
              <a:rPr lang="en-US" dirty="0" smtClean="0"/>
              <a:t>are</a:t>
            </a:r>
            <a:endParaRPr lang="en-US" dirty="0"/>
          </a:p>
          <a:p>
            <a:r>
              <a:rPr lang="en-US" dirty="0" smtClean="0"/>
              <a:t>describe </a:t>
            </a:r>
            <a:r>
              <a:rPr lang="en-US" dirty="0"/>
              <a:t>the role of DNA, mRNA, </a:t>
            </a:r>
            <a:r>
              <a:rPr lang="en-US" dirty="0" err="1"/>
              <a:t>tRNA</a:t>
            </a:r>
            <a:r>
              <a:rPr lang="en-US" dirty="0"/>
              <a:t>, and </a:t>
            </a:r>
            <a:r>
              <a:rPr lang="en-US" dirty="0" smtClean="0"/>
              <a:t>ribosomes </a:t>
            </a:r>
            <a:r>
              <a:rPr lang="en-US" dirty="0"/>
              <a:t>in the </a:t>
            </a:r>
            <a:r>
              <a:rPr lang="en-US" dirty="0" smtClean="0"/>
              <a:t>process of </a:t>
            </a:r>
            <a:r>
              <a:rPr lang="en-US" dirty="0"/>
              <a:t>protein </a:t>
            </a:r>
            <a:r>
              <a:rPr lang="en-US" dirty="0" smtClean="0"/>
              <a:t>synthesis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294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More Detail About Initiation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TATA-binding protein (TBP) subunit within TFIID </a:t>
            </a:r>
            <a:r>
              <a:rPr lang="en-US" dirty="0" err="1" smtClean="0"/>
              <a:t>holoprotein</a:t>
            </a:r>
            <a:r>
              <a:rPr lang="en-US" dirty="0" smtClean="0"/>
              <a:t> binds to TATA sequence on DNA</a:t>
            </a:r>
          </a:p>
          <a:p>
            <a:pPr marL="635000" lvl="1" indent="-342900"/>
            <a:r>
              <a:rPr lang="en-US" dirty="0" smtClean="0"/>
              <a:t>Binding believed to cause kink that attracts other proteins</a:t>
            </a:r>
          </a:p>
          <a:p>
            <a:pPr marL="635000" lvl="1" indent="-342900"/>
            <a:r>
              <a:rPr lang="en-US" dirty="0" smtClean="0"/>
              <a:t>TATA sequence 25 </a:t>
            </a:r>
            <a:r>
              <a:rPr lang="en-US" dirty="0" err="1" smtClean="0"/>
              <a:t>nt</a:t>
            </a:r>
            <a:r>
              <a:rPr lang="en-US" dirty="0" smtClean="0"/>
              <a:t> upstream of transcriptional start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TFIIB joins the complex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TFIIE, TFIIH, and TFIIF-associated RNA polymerase II assemble to join complex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TFIIH binds to ATP to use energy to open DNA strand and modifies (phosphorylation) the polymerase on its C-terminal domain to release from factors</a:t>
            </a:r>
          </a:p>
        </p:txBody>
      </p:sp>
    </p:spTree>
    <p:extLst>
      <p:ext uri="{BB962C8B-B14F-4D97-AF65-F5344CB8AC3E}">
        <p14:creationId xmlns:p14="http://schemas.microsoft.com/office/powerpoint/2010/main" val="233455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Transcriptional Initiation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358331" y="1190566"/>
            <a:ext cx="4637388" cy="5515034"/>
          </a:xfrm>
        </p:spPr>
        <p:txBody>
          <a:bodyPr/>
          <a:lstStyle/>
          <a:p>
            <a:r>
              <a:rPr lang="en-US" sz="2000" dirty="0"/>
              <a:t>Elements (sequences) on DNA</a:t>
            </a:r>
          </a:p>
          <a:p>
            <a:r>
              <a:rPr lang="en-US" sz="2000" dirty="0"/>
              <a:t>DNA-binding proteins:  "transcription factors"</a:t>
            </a:r>
          </a:p>
          <a:p>
            <a:pPr marL="228600" lvl="1" indent="0">
              <a:buNone/>
            </a:pPr>
            <a:r>
              <a:rPr lang="en-US" sz="1800" dirty="0"/>
              <a:t>TFIIA, TFIIB, TFIIC, </a:t>
            </a:r>
            <a:r>
              <a:rPr lang="en-US" sz="1800" dirty="0" err="1"/>
              <a:t>etc</a:t>
            </a:r>
            <a:r>
              <a:rPr lang="en-US" sz="1800" dirty="0"/>
              <a:t> </a:t>
            </a:r>
          </a:p>
          <a:p>
            <a:pPr marL="228600" lvl="1" indent="0">
              <a:buNone/>
            </a:pPr>
            <a:r>
              <a:rPr lang="en-US" sz="1800" dirty="0"/>
              <a:t>TFII = transcription factor for polymerase II</a:t>
            </a:r>
          </a:p>
          <a:p>
            <a:pPr marL="279400" indent="-342900"/>
            <a:r>
              <a:rPr lang="en-US" sz="2000" dirty="0" smtClean="0"/>
              <a:t>RNA polymerase II</a:t>
            </a:r>
          </a:p>
          <a:p>
            <a:pPr marL="228600" lvl="1" indent="0">
              <a:buNone/>
            </a:pPr>
            <a:r>
              <a:rPr lang="en-US" sz="1600" dirty="0" smtClean="0"/>
              <a:t>DNA-dependent RNA polymerase</a:t>
            </a:r>
            <a:endParaRPr lang="en-US" sz="1600" dirty="0"/>
          </a:p>
        </p:txBody>
      </p:sp>
      <p:pic>
        <p:nvPicPr>
          <p:cNvPr id="2437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60" y="1190566"/>
            <a:ext cx="4127672" cy="5342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873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Initiation Facts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6FF33"/>
                </a:solidFill>
              </a:rPr>
              <a:t>Transcriptional </a:t>
            </a:r>
            <a:r>
              <a:rPr lang="en-US" dirty="0" smtClean="0">
                <a:solidFill>
                  <a:srgbClr val="66FF33"/>
                </a:solidFill>
              </a:rPr>
              <a:t>activators </a:t>
            </a:r>
            <a:r>
              <a:rPr lang="en-US" dirty="0" smtClean="0"/>
              <a:t>(proteins) must bind to </a:t>
            </a:r>
            <a:r>
              <a:rPr lang="en-US" dirty="0" smtClean="0">
                <a:solidFill>
                  <a:srgbClr val="66FF33"/>
                </a:solidFill>
              </a:rPr>
              <a:t>enhancers</a:t>
            </a:r>
            <a:r>
              <a:rPr lang="en-US" dirty="0" smtClean="0"/>
              <a:t> (DNA sequences) to direct </a:t>
            </a:r>
            <a:r>
              <a:rPr lang="en-US" dirty="0" err="1" smtClean="0"/>
              <a:t>RNApol</a:t>
            </a:r>
            <a:r>
              <a:rPr lang="en-US" dirty="0" smtClean="0"/>
              <a:t> II to binding site</a:t>
            </a:r>
          </a:p>
          <a:p>
            <a:r>
              <a:rPr lang="en-US" dirty="0" smtClean="0"/>
              <a:t>Mediator </a:t>
            </a:r>
            <a:r>
              <a:rPr lang="en-US" dirty="0" smtClean="0"/>
              <a:t>is required protein complex mediating interactions between polymerase and TFIIs</a:t>
            </a:r>
          </a:p>
          <a:p>
            <a:r>
              <a:rPr lang="en-US" dirty="0" smtClean="0"/>
              <a:t>Enzymes that modify chromatin and histones to open access to DNA required</a:t>
            </a:r>
          </a:p>
          <a:p>
            <a:pPr marL="228600" lvl="1" indent="0">
              <a:buNone/>
            </a:pPr>
            <a:r>
              <a:rPr lang="en-US" dirty="0" smtClean="0"/>
              <a:t>Histone </a:t>
            </a:r>
            <a:r>
              <a:rPr lang="en-US" dirty="0" err="1" smtClean="0"/>
              <a:t>acetylase</a:t>
            </a:r>
            <a:r>
              <a:rPr lang="en-US" dirty="0" smtClean="0"/>
              <a:t> enzymes diminish strong + charges on Lys/</a:t>
            </a:r>
            <a:r>
              <a:rPr lang="en-US" dirty="0" err="1" smtClean="0"/>
              <a:t>Arg</a:t>
            </a:r>
            <a:r>
              <a:rPr lang="en-US" dirty="0" smtClean="0"/>
              <a:t> residues</a:t>
            </a:r>
            <a:endParaRPr lang="en-US" dirty="0"/>
          </a:p>
          <a:p>
            <a:r>
              <a:rPr lang="en-US" dirty="0" smtClean="0"/>
              <a:t>RNA polymerase II must be released from this large assembly of proteins to begin elongation (polymerization)</a:t>
            </a:r>
          </a:p>
        </p:txBody>
      </p:sp>
    </p:spTree>
    <p:extLst>
      <p:ext uri="{BB962C8B-B14F-4D97-AF65-F5344CB8AC3E}">
        <p14:creationId xmlns:p14="http://schemas.microsoft.com/office/powerpoint/2010/main" val="258215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Transcriptional Elongation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4067" y="1276866"/>
            <a:ext cx="8390466" cy="4853002"/>
          </a:xfrm>
        </p:spPr>
        <p:txBody>
          <a:bodyPr/>
          <a:lstStyle/>
          <a:p>
            <a:r>
              <a:rPr lang="en-US" sz="2000" dirty="0" smtClean="0"/>
              <a:t>RNA polymerase pairs bases as ribonucleotide triphosphates (NTPs) on template (anti-sense) strand</a:t>
            </a:r>
          </a:p>
          <a:p>
            <a:r>
              <a:rPr lang="en-US" sz="2000" dirty="0" smtClean="0"/>
              <a:t>Base is attached to growing RNA polymer using energy from hydrolysis of triphosphate (product: pyrophosphate)</a:t>
            </a:r>
          </a:p>
          <a:p>
            <a:r>
              <a:rPr lang="en-US" sz="2000" dirty="0" smtClean="0"/>
              <a:t>Unwinding of DNA ahead of polymerase via TFIIH helicase activity, which uses ATP</a:t>
            </a:r>
          </a:p>
          <a:p>
            <a:r>
              <a:rPr lang="en-US" sz="2000" dirty="0" smtClean="0"/>
              <a:t>The coding (sense) strand of the DNA is the sequence of RNA produced (but uracil [U] where thymine [T] is)</a:t>
            </a:r>
          </a:p>
        </p:txBody>
      </p:sp>
      <p:pic>
        <p:nvPicPr>
          <p:cNvPr id="236546" name="Picture 2" descr="http://www.mun.ca/biology/desmid/brian/BIOL2060/BIOL2060-21/21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606" y="4097185"/>
            <a:ext cx="6176401" cy="2662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46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Transcriptional Elongation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4067" y="1276866"/>
            <a:ext cx="8390466" cy="4853002"/>
          </a:xfrm>
        </p:spPr>
        <p:txBody>
          <a:bodyPr/>
          <a:lstStyle/>
          <a:p>
            <a:r>
              <a:rPr lang="en-US" sz="2000" dirty="0" smtClean="0"/>
              <a:t>After adding a few bases, RNAP II goes to "elongation mode"</a:t>
            </a:r>
          </a:p>
          <a:p>
            <a:r>
              <a:rPr lang="en-US" sz="2000" dirty="0" smtClean="0"/>
              <a:t>TFIIB finger domain is displaced (otherwise hits growing RNA chain)</a:t>
            </a:r>
          </a:p>
          <a:p>
            <a:r>
              <a:rPr lang="en-US" sz="2000" dirty="0" smtClean="0"/>
              <a:t>C-terminal domain of Rpb1 subunit gets phosphorylated, which probably releases hold of polymerase on several general transcription factors (GTFs)</a:t>
            </a:r>
          </a:p>
          <a:p>
            <a:r>
              <a:rPr lang="en-US" sz="2000" dirty="0" smtClean="0"/>
              <a:t>GTFs remain bound and may quickly direct 2</a:t>
            </a:r>
            <a:r>
              <a:rPr lang="en-US" sz="2000" baseline="30000" dirty="0" smtClean="0"/>
              <a:t>nd</a:t>
            </a:r>
            <a:r>
              <a:rPr lang="en-US" sz="2000" dirty="0" smtClean="0"/>
              <a:t> RNAP II to start site</a:t>
            </a:r>
          </a:p>
          <a:p>
            <a:r>
              <a:rPr lang="en-US" sz="2000" dirty="0"/>
              <a:t> </a:t>
            </a:r>
            <a:r>
              <a:rPr lang="en-US" sz="2000" dirty="0" err="1" smtClean="0">
                <a:solidFill>
                  <a:srgbClr val="66FF33"/>
                </a:solidFill>
              </a:rPr>
              <a:t>Elongator</a:t>
            </a:r>
            <a:r>
              <a:rPr lang="en-US" sz="2000" dirty="0" smtClean="0">
                <a:solidFill>
                  <a:srgbClr val="66FF33"/>
                </a:solidFill>
              </a:rPr>
              <a:t> </a:t>
            </a:r>
            <a:r>
              <a:rPr lang="en-US" sz="2000" dirty="0" smtClean="0"/>
              <a:t>hexamer binds to Rbp1 CTD and increases transcription speed</a:t>
            </a:r>
          </a:p>
        </p:txBody>
      </p:sp>
    </p:spTree>
    <p:extLst>
      <p:ext uri="{BB962C8B-B14F-4D97-AF65-F5344CB8AC3E}">
        <p14:creationId xmlns:p14="http://schemas.microsoft.com/office/powerpoint/2010/main" val="123329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Transcriptional Termination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Molecular details remain to be determined</a:t>
            </a:r>
          </a:p>
          <a:p>
            <a:r>
              <a:rPr lang="en-US" dirty="0" smtClean="0"/>
              <a:t>An endonuclease (possibly bound to polymerase complex) recognizes transcript sequences during polymerization</a:t>
            </a:r>
          </a:p>
          <a:p>
            <a:r>
              <a:rPr lang="en-US" dirty="0" smtClean="0"/>
              <a:t>The nascent RNA gets cleaved, and appears to stop further polymerization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3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905" y="318728"/>
            <a:ext cx="8407400" cy="762000"/>
          </a:xfrm>
        </p:spPr>
        <p:txBody>
          <a:bodyPr/>
          <a:lstStyle/>
          <a:p>
            <a:r>
              <a:rPr lang="en-US" dirty="0" smtClean="0"/>
              <a:t>Maturation of mRNA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067" y="1194486"/>
            <a:ext cx="8390466" cy="4935381"/>
          </a:xfrm>
        </p:spPr>
        <p:txBody>
          <a:bodyPr/>
          <a:lstStyle/>
          <a:p>
            <a:r>
              <a:rPr lang="en-US" dirty="0" smtClean="0"/>
              <a:t>Pre-mRNA intron splicing</a:t>
            </a:r>
          </a:p>
          <a:p>
            <a:pPr marL="228600" lvl="1" indent="0">
              <a:buNone/>
            </a:pPr>
            <a:r>
              <a:rPr lang="en-US" dirty="0" smtClean="0"/>
              <a:t>Joining the coding segments (exons)</a:t>
            </a:r>
          </a:p>
          <a:p>
            <a:pPr marL="228600" lvl="1" indent="0">
              <a:buNone/>
            </a:pPr>
            <a:endParaRPr lang="en-US" dirty="0" smtClean="0"/>
          </a:p>
          <a:p>
            <a:r>
              <a:rPr lang="en-US" dirty="0" smtClean="0"/>
              <a:t>Capping the 5' end of mRNA with 7-methylGTP</a:t>
            </a:r>
          </a:p>
          <a:p>
            <a:r>
              <a:rPr lang="en-US" dirty="0" smtClean="0"/>
              <a:t>Poly(A) Tailing of the 3' end of mRNA</a:t>
            </a:r>
          </a:p>
          <a:p>
            <a:pPr lvl="1"/>
            <a:r>
              <a:rPr lang="en-US" dirty="0" smtClean="0"/>
              <a:t>required for efficient translation by ribosome complex</a:t>
            </a:r>
          </a:p>
          <a:p>
            <a:pPr lvl="1"/>
            <a:r>
              <a:rPr lang="en-US" dirty="0" smtClean="0"/>
              <a:t>stabilizes mRNA against degradation</a:t>
            </a:r>
          </a:p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46" y="4069492"/>
            <a:ext cx="7434702" cy="2689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778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Intron Splicing: Self-Splicing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Self-splicing introns revealed </a:t>
            </a:r>
            <a:r>
              <a:rPr lang="en-US" dirty="0"/>
              <a:t>that RNA possesses intrinsic catalytic </a:t>
            </a:r>
            <a:r>
              <a:rPr lang="en-US" dirty="0" smtClean="0"/>
              <a:t>activity</a:t>
            </a:r>
          </a:p>
          <a:p>
            <a:r>
              <a:rPr lang="en-US" dirty="0"/>
              <a:t> </a:t>
            </a:r>
            <a:r>
              <a:rPr lang="en-US" dirty="0" smtClean="0"/>
              <a:t>Typically the RNA folds to form self-pairing stems (2° structure) to create juxtaposition of atoms that leads to the chemical activation causing two-step transesterification reactions</a:t>
            </a:r>
          </a:p>
          <a:p>
            <a:r>
              <a:rPr lang="en-US" dirty="0" smtClean="0"/>
              <a:t>Reactions may be</a:t>
            </a:r>
            <a:br>
              <a:rPr lang="en-US" dirty="0" smtClean="0"/>
            </a:br>
            <a:r>
              <a:rPr lang="en-US" dirty="0" smtClean="0"/>
              <a:t>assisted by metal</a:t>
            </a:r>
            <a:br>
              <a:rPr lang="en-US" dirty="0" smtClean="0"/>
            </a:br>
            <a:r>
              <a:rPr lang="en-US" dirty="0" smtClean="0"/>
              <a:t>cofactors and proteins</a:t>
            </a:r>
            <a:br>
              <a:rPr lang="en-US" dirty="0" smtClean="0"/>
            </a:br>
            <a:r>
              <a:rPr lang="en-US" dirty="0" smtClean="0"/>
              <a:t>that direct RNA folding</a:t>
            </a:r>
            <a:br>
              <a:rPr lang="en-US" dirty="0" smtClean="0"/>
            </a:br>
            <a:r>
              <a:rPr lang="en-US" dirty="0" smtClean="0"/>
              <a:t>structure</a:t>
            </a:r>
          </a:p>
        </p:txBody>
      </p:sp>
      <p:pic>
        <p:nvPicPr>
          <p:cNvPr id="248834" name="Picture 2" descr="http://www.bx.psu.edu/~ross/workmg/RNAProcessingCh12_files/image04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636" y="3858127"/>
            <a:ext cx="4347455" cy="267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28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Intron Splicing: Spliceosomes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066" y="1397530"/>
            <a:ext cx="5697389" cy="4732337"/>
          </a:xfrm>
        </p:spPr>
        <p:txBody>
          <a:bodyPr/>
          <a:lstStyle/>
          <a:p>
            <a:r>
              <a:rPr lang="en-US" sz="2200" dirty="0" smtClean="0"/>
              <a:t>set of ribonucleoproteins (</a:t>
            </a:r>
            <a:r>
              <a:rPr lang="en-US" sz="2200" dirty="0" err="1" smtClean="0"/>
              <a:t>snRNPs</a:t>
            </a:r>
            <a:r>
              <a:rPr lang="en-US" sz="2200" dirty="0" smtClean="0"/>
              <a:t>) that bind specifically to pre-mRNA sequences at 5'-intron border &amp; within intron</a:t>
            </a:r>
          </a:p>
          <a:p>
            <a:r>
              <a:rPr lang="en-US" sz="2200" dirty="0" smtClean="0"/>
              <a:t>catalyze the formation of a "lariat" loop of the intron, then a </a:t>
            </a:r>
            <a:r>
              <a:rPr lang="en-US" sz="2200" dirty="0" err="1" smtClean="0"/>
              <a:t>transesterifcation</a:t>
            </a:r>
            <a:r>
              <a:rPr lang="en-US" sz="2200" dirty="0" smtClean="0"/>
              <a:t> reaction that joins 3' end of upstream exon to 5' end of downstream exon</a:t>
            </a:r>
          </a:p>
          <a:p>
            <a:endParaRPr lang="en-US" sz="2200" dirty="0"/>
          </a:p>
        </p:txBody>
      </p:sp>
      <p:pic>
        <p:nvPicPr>
          <p:cNvPr id="2437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456" y="1837037"/>
            <a:ext cx="2974295" cy="4391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678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Posttranscriptional Regulation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about deciding whether mRNA proceeds to translation</a:t>
            </a:r>
          </a:p>
          <a:p>
            <a:r>
              <a:rPr lang="en-US" dirty="0" smtClean="0"/>
              <a:t>Eukaryotic mRNAs long-lived</a:t>
            </a:r>
          </a:p>
          <a:p>
            <a:r>
              <a:rPr lang="en-US" dirty="0" smtClean="0"/>
              <a:t>Rather than degradation, just shut down or put "on hold"</a:t>
            </a:r>
          </a:p>
          <a:p>
            <a:endParaRPr lang="en-US" dirty="0"/>
          </a:p>
          <a:p>
            <a:r>
              <a:rPr lang="en-US" dirty="0" smtClean="0"/>
              <a:t>Controlling mRNA degradation</a:t>
            </a:r>
          </a:p>
          <a:p>
            <a:r>
              <a:rPr lang="en-US" dirty="0" smtClean="0"/>
              <a:t>RNA interference</a:t>
            </a:r>
          </a:p>
          <a:p>
            <a:pPr lvl="1"/>
            <a:r>
              <a:rPr lang="en-US" dirty="0" smtClean="0"/>
              <a:t>RNA that inhibits or targets mRNA for degradation</a:t>
            </a:r>
          </a:p>
          <a:p>
            <a:pPr lvl="1"/>
            <a:r>
              <a:rPr lang="en-US" dirty="0" smtClean="0"/>
              <a:t>too broad a subject for 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3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95528" y="526861"/>
            <a:ext cx="7772400" cy="4401205"/>
          </a:xfrm>
          <a:noFill/>
          <a:ln/>
        </p:spPr>
        <p:txBody>
          <a:bodyPr/>
          <a:lstStyle/>
          <a:p>
            <a:r>
              <a:rPr lang="en-US" sz="4000" i="1" dirty="0" smtClean="0">
                <a:solidFill>
                  <a:srgbClr val="66FF33"/>
                </a:solidFill>
                <a:latin typeface="Verdana" pitchFamily="34" charset="0"/>
              </a:rPr>
              <a:t>Cell Biology</a:t>
            </a:r>
            <a:r>
              <a:rPr lang="en-US" sz="4000" dirty="0" smtClean="0">
                <a:solidFill>
                  <a:srgbClr val="66FF33"/>
                </a:solidFill>
                <a:latin typeface="Verdana" pitchFamily="34" charset="0"/>
              </a:rPr>
              <a:t/>
            </a:r>
            <a:br>
              <a:rPr lang="en-US" sz="4000" dirty="0" smtClean="0">
                <a:solidFill>
                  <a:srgbClr val="66FF33"/>
                </a:solidFill>
                <a:latin typeface="Verdana" pitchFamily="34" charset="0"/>
              </a:rPr>
            </a:br>
            <a:r>
              <a:rPr lang="en-US" sz="6000" dirty="0" smtClean="0">
                <a:latin typeface="Verdana" pitchFamily="34" charset="0"/>
              </a:rPr>
              <a:t>Overview of</a:t>
            </a:r>
            <a:br>
              <a:rPr lang="en-US" sz="6000" dirty="0" smtClean="0">
                <a:latin typeface="Verdana" pitchFamily="34" charset="0"/>
              </a:rPr>
            </a:br>
            <a:r>
              <a:rPr lang="en-US" sz="6000" dirty="0" smtClean="0">
                <a:latin typeface="Verdana" pitchFamily="34" charset="0"/>
              </a:rPr>
              <a:t>Protein Synthesis from</a:t>
            </a:r>
            <a:br>
              <a:rPr lang="en-US" sz="6000" dirty="0" smtClean="0">
                <a:latin typeface="Verdana" pitchFamily="34" charset="0"/>
              </a:rPr>
            </a:br>
            <a:r>
              <a:rPr lang="en-US" sz="6000" dirty="0" smtClean="0">
                <a:latin typeface="Verdana" pitchFamily="34" charset="0"/>
              </a:rPr>
              <a:t>Stimulus to Product</a:t>
            </a:r>
            <a:endParaRPr lang="en-US" sz="6600" dirty="0">
              <a:latin typeface="Verdana" pitchFamily="34" charset="0"/>
            </a:endParaRPr>
          </a:p>
        </p:txBody>
      </p:sp>
      <p:sp>
        <p:nvSpPr>
          <p:cNvPr id="3215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83259" y="5151985"/>
            <a:ext cx="8212591" cy="1348061"/>
          </a:xfrm>
          <a:noFill/>
          <a:ln/>
        </p:spPr>
        <p:txBody>
          <a:bodyPr wrap="square">
            <a:spAutoFit/>
          </a:bodyPr>
          <a:lstStyle/>
          <a:p>
            <a:pPr lvl="0" algn="l" eaLnBrk="1" hangingPunct="1">
              <a:defRPr/>
            </a:pPr>
            <a:r>
              <a:rPr lang="en-US" dirty="0" smtClean="0">
                <a:solidFill>
                  <a:srgbClr val="99FFCC"/>
                </a:solidFill>
                <a:latin typeface="Tahoma" pitchFamily="34" charset="0"/>
              </a:rPr>
              <a:t>S. M. Halloran</a:t>
            </a:r>
          </a:p>
          <a:p>
            <a:pPr lvl="0" algn="l" eaLnBrk="1" hangingPunct="1">
              <a:defRPr/>
            </a:pPr>
            <a:endParaRPr lang="en-US" dirty="0" smtClean="0">
              <a:solidFill>
                <a:srgbClr val="99FFCC"/>
              </a:solidFill>
              <a:latin typeface="Tahoma" pitchFamily="34" charset="0"/>
            </a:endParaRPr>
          </a:p>
          <a:p>
            <a:pPr lvl="0" algn="l" eaLnBrk="1" hangingPunct="1">
              <a:defRPr/>
            </a:pPr>
            <a:r>
              <a:rPr lang="en-US" dirty="0" smtClean="0">
                <a:latin typeface="Tahoma" pitchFamily="34" charset="0"/>
              </a:rPr>
              <a:t>Prepared especially for Life Chiropractic College West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mRNA Degradation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4067" y="1397530"/>
            <a:ext cx="8390466" cy="5073608"/>
          </a:xfrm>
        </p:spPr>
        <p:txBody>
          <a:bodyPr/>
          <a:lstStyle/>
          <a:p>
            <a:r>
              <a:rPr lang="en-US" dirty="0"/>
              <a:t>mRNA </a:t>
            </a:r>
            <a:r>
              <a:rPr lang="en-US" dirty="0" smtClean="0"/>
              <a:t>stability</a:t>
            </a:r>
          </a:p>
          <a:p>
            <a:pPr lvl="1"/>
            <a:r>
              <a:rPr lang="en-US" dirty="0" smtClean="0"/>
              <a:t>5′ m7-GDP cap</a:t>
            </a:r>
          </a:p>
          <a:p>
            <a:pPr lvl="1"/>
            <a:r>
              <a:rPr lang="en-US" dirty="0" smtClean="0"/>
              <a:t>Poly(A) tail</a:t>
            </a:r>
          </a:p>
          <a:p>
            <a:pPr lvl="1"/>
            <a:r>
              <a:rPr lang="en-US" dirty="0" smtClean="0"/>
              <a:t>Internal sequences</a:t>
            </a:r>
          </a:p>
          <a:p>
            <a:r>
              <a:rPr lang="en-US" dirty="0" smtClean="0"/>
              <a:t>Degradation features</a:t>
            </a:r>
            <a:endParaRPr lang="en-US" dirty="0"/>
          </a:p>
          <a:p>
            <a:pPr lvl="1"/>
            <a:r>
              <a:rPr lang="en-US" dirty="0"/>
              <a:t>Half life of transcripts from few minutes to hours &amp; days</a:t>
            </a:r>
          </a:p>
          <a:p>
            <a:pPr lvl="1"/>
            <a:r>
              <a:rPr lang="en-US" dirty="0"/>
              <a:t>Cytosolic </a:t>
            </a:r>
            <a:r>
              <a:rPr lang="en-US" dirty="0" err="1">
                <a:solidFill>
                  <a:srgbClr val="66FF33"/>
                </a:solidFill>
              </a:rPr>
              <a:t>deadenylases</a:t>
            </a:r>
            <a:r>
              <a:rPr lang="en-US" dirty="0"/>
              <a:t> remove poly(A) </a:t>
            </a:r>
            <a:r>
              <a:rPr lang="en-US" dirty="0" smtClean="0"/>
              <a:t>tail</a:t>
            </a:r>
          </a:p>
          <a:p>
            <a:pPr marL="517525" lvl="2" indent="0">
              <a:buNone/>
            </a:pPr>
            <a:r>
              <a:rPr lang="en-US" dirty="0" smtClean="0"/>
              <a:t>mRNA-stabilizing </a:t>
            </a:r>
            <a:r>
              <a:rPr lang="en-US" dirty="0" smtClean="0">
                <a:solidFill>
                  <a:srgbClr val="66FF33"/>
                </a:solidFill>
              </a:rPr>
              <a:t>poly(A)-binding protein </a:t>
            </a:r>
            <a:r>
              <a:rPr lang="en-US" dirty="0" smtClean="0"/>
              <a:t>no longer binds</a:t>
            </a:r>
            <a:endParaRPr lang="en-US" dirty="0"/>
          </a:p>
          <a:p>
            <a:pPr lvl="1"/>
            <a:r>
              <a:rPr lang="en-US" dirty="0" err="1"/>
              <a:t>Decapping</a:t>
            </a:r>
            <a:r>
              <a:rPr lang="en-US" dirty="0"/>
              <a:t> </a:t>
            </a:r>
            <a:r>
              <a:rPr lang="en-US" dirty="0" smtClean="0"/>
              <a:t>enzymes activated when no poly(A) protein</a:t>
            </a:r>
          </a:p>
          <a:p>
            <a:r>
              <a:rPr lang="en-US" dirty="0" smtClean="0"/>
              <a:t>Degradation systems</a:t>
            </a:r>
          </a:p>
          <a:p>
            <a:pPr lvl="1"/>
            <a:r>
              <a:rPr lang="en-US" dirty="0" smtClean="0"/>
              <a:t> </a:t>
            </a:r>
            <a:r>
              <a:rPr lang="en-US" dirty="0" smtClean="0">
                <a:solidFill>
                  <a:srgbClr val="66FF33"/>
                </a:solidFill>
              </a:rPr>
              <a:t>Xrn1</a:t>
            </a:r>
            <a:r>
              <a:rPr lang="en-US" dirty="0" smtClean="0"/>
              <a:t> : 5′ </a:t>
            </a:r>
            <a:r>
              <a:rPr lang="en-US" dirty="0" smtClean="0">
                <a:sym typeface="Wingdings" panose="05000000000000000000" pitchFamily="2" charset="2"/>
              </a:rPr>
              <a:t> 3</a:t>
            </a:r>
            <a:r>
              <a:rPr lang="en-US" dirty="0" smtClean="0"/>
              <a:t>′ exonuclease</a:t>
            </a:r>
          </a:p>
          <a:p>
            <a:pPr lvl="1"/>
            <a:r>
              <a:rPr lang="en-US" dirty="0" smtClean="0"/>
              <a:t> </a:t>
            </a:r>
            <a:r>
              <a:rPr lang="en-US" dirty="0" smtClean="0">
                <a:solidFill>
                  <a:srgbClr val="66FF33"/>
                </a:solidFill>
              </a:rPr>
              <a:t>Exosome</a:t>
            </a:r>
            <a:r>
              <a:rPr lang="en-US" dirty="0" smtClean="0"/>
              <a:t> : 3′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smtClean="0">
                <a:sym typeface="Wingdings" panose="05000000000000000000" pitchFamily="2" charset="2"/>
              </a:rPr>
              <a:t>5</a:t>
            </a:r>
            <a:r>
              <a:rPr lang="en-US" dirty="0" smtClean="0"/>
              <a:t>′ exonuclease complex</a:t>
            </a:r>
          </a:p>
          <a:p>
            <a:pPr lvl="1"/>
            <a:r>
              <a:rPr lang="en-US" dirty="0" smtClean="0"/>
              <a:t> </a:t>
            </a:r>
            <a:r>
              <a:rPr lang="en-US" dirty="0" smtClean="0">
                <a:solidFill>
                  <a:srgbClr val="66FF33"/>
                </a:solidFill>
              </a:rPr>
              <a:t>P body </a:t>
            </a:r>
            <a:r>
              <a:rPr lang="en-US" dirty="0" smtClean="0"/>
              <a:t>:  </a:t>
            </a:r>
            <a:r>
              <a:rPr lang="en-US" sz="1800" dirty="0" err="1" smtClean="0"/>
              <a:t>decapper</a:t>
            </a:r>
            <a:r>
              <a:rPr lang="en-US" sz="1800" dirty="0" smtClean="0"/>
              <a:t> + </a:t>
            </a:r>
            <a:r>
              <a:rPr lang="en-US" sz="1800" dirty="0"/>
              <a:t>5′ </a:t>
            </a:r>
            <a:r>
              <a:rPr lang="en-US" sz="1800" dirty="0">
                <a:sym typeface="Wingdings" panose="05000000000000000000" pitchFamily="2" charset="2"/>
              </a:rPr>
              <a:t> 3</a:t>
            </a:r>
            <a:r>
              <a:rPr lang="en-US" sz="1800" dirty="0"/>
              <a:t>′</a:t>
            </a:r>
            <a:r>
              <a:rPr lang="en-US" dirty="0"/>
              <a:t> </a:t>
            </a:r>
            <a:r>
              <a:rPr lang="en-US" sz="1800" dirty="0" smtClean="0"/>
              <a:t>exonuclease + accessory proteins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40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mRNA Degradation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4067" y="1397530"/>
            <a:ext cx="8390466" cy="4886039"/>
          </a:xfrm>
        </p:spPr>
        <p:txBody>
          <a:bodyPr/>
          <a:lstStyle/>
          <a:p>
            <a:r>
              <a:rPr lang="en-US" dirty="0" smtClean="0"/>
              <a:t>AU-rich elements (AREs)</a:t>
            </a:r>
          </a:p>
          <a:p>
            <a:pPr lvl="1"/>
            <a:r>
              <a:rPr lang="en-US" dirty="0"/>
              <a:t>In the </a:t>
            </a:r>
            <a:r>
              <a:rPr lang="en-US" dirty="0" smtClean="0"/>
              <a:t>3′-UTR</a:t>
            </a:r>
          </a:p>
          <a:p>
            <a:pPr lvl="1"/>
            <a:r>
              <a:rPr lang="en-US" dirty="0" smtClean="0"/>
              <a:t>Can increase or decrease degradation rate</a:t>
            </a:r>
          </a:p>
          <a:p>
            <a:endParaRPr lang="en-US" dirty="0"/>
          </a:p>
          <a:p>
            <a:r>
              <a:rPr lang="en-US" dirty="0" smtClean="0"/>
              <a:t>Both RNA-binding proteins and 2° structure play role in controlling stability/degradation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52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Transcription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State of DNA</a:t>
            </a:r>
          </a:p>
          <a:p>
            <a:pPr lvl="1"/>
            <a:r>
              <a:rPr lang="en-US" dirty="0" smtClean="0"/>
              <a:t>Bound by chromatin proteins &amp; RNA and folding of DNA to inactivate transcriptional state ("no go")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smtClean="0"/>
              <a:t>DNA sequences ("elements") giving the home address of a gene</a:t>
            </a:r>
          </a:p>
          <a:p>
            <a:pPr marL="292100" lvl="1" indent="0">
              <a:buNone/>
            </a:pPr>
            <a:r>
              <a:rPr lang="en-US" dirty="0" smtClean="0"/>
              <a:t>promoters, enhancers</a:t>
            </a:r>
          </a:p>
          <a:p>
            <a:r>
              <a:rPr lang="en-US" dirty="0" smtClean="0"/>
              <a:t>RNA polymerase</a:t>
            </a:r>
          </a:p>
          <a:p>
            <a:pPr lvl="1"/>
            <a:r>
              <a:rPr lang="en-US" dirty="0" smtClean="0"/>
              <a:t>Different types for the types of RNA species</a:t>
            </a:r>
          </a:p>
          <a:p>
            <a:r>
              <a:rPr lang="en-US" dirty="0" smtClean="0"/>
              <a:t>Proteins (transcription factors) regulating </a:t>
            </a:r>
            <a:r>
              <a:rPr lang="en-US" dirty="0" smtClean="0">
                <a:solidFill>
                  <a:srgbClr val="FFFF00"/>
                </a:solidFill>
              </a:rPr>
              <a:t>when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FFFF00"/>
                </a:solidFill>
              </a:rPr>
              <a:t>where</a:t>
            </a:r>
            <a:r>
              <a:rPr lang="en-US" dirty="0" smtClean="0"/>
              <a:t> (and how) to hold RNA polymerase by the hand to the transcription start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18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8667" y="397386"/>
            <a:ext cx="8407400" cy="769441"/>
          </a:xfrm>
        </p:spPr>
        <p:txBody>
          <a:bodyPr/>
          <a:lstStyle/>
          <a:p>
            <a:r>
              <a:rPr lang="en-US" dirty="0" smtClean="0"/>
              <a:t>Overview of Translation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Translation from the amino- (N-)terminal of polypeptide to carboxyl (C-) terminal</a:t>
            </a:r>
          </a:p>
          <a:p>
            <a:r>
              <a:rPr lang="en-US" dirty="0" smtClean="0"/>
              <a:t>A "genetic code" translating sequence of 3 bases to one amino acid is used 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Translation process itself has three phases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Initiation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Elongation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Termination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Hmmm, just like transcription…</a:t>
            </a:r>
          </a:p>
          <a:p>
            <a:pPr marL="0" indent="0">
              <a:buNone/>
            </a:pPr>
            <a:r>
              <a:rPr lang="en-US" i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you think many biological processes are described in this way?</a:t>
            </a:r>
          </a:p>
        </p:txBody>
      </p:sp>
    </p:spTree>
    <p:extLst>
      <p:ext uri="{BB962C8B-B14F-4D97-AF65-F5344CB8AC3E}">
        <p14:creationId xmlns:p14="http://schemas.microsoft.com/office/powerpoint/2010/main" val="225608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8667" y="397386"/>
            <a:ext cx="8407400" cy="769441"/>
          </a:xfrm>
        </p:spPr>
        <p:txBody>
          <a:bodyPr/>
          <a:lstStyle/>
          <a:p>
            <a:r>
              <a:rPr lang="en-US" dirty="0" smtClean="0"/>
              <a:t>The Genetic Code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4066" y="1397530"/>
            <a:ext cx="4034937" cy="5060935"/>
          </a:xfrm>
        </p:spPr>
        <p:txBody>
          <a:bodyPr/>
          <a:lstStyle/>
          <a:p>
            <a:r>
              <a:rPr lang="en-US" sz="2000" dirty="0" smtClean="0"/>
              <a:t>64 possible codon permutations</a:t>
            </a:r>
          </a:p>
          <a:p>
            <a:r>
              <a:rPr lang="en-US" sz="2000" dirty="0" smtClean="0"/>
              <a:t>20 natural amino acids</a:t>
            </a:r>
            <a:br>
              <a:rPr lang="en-US" sz="2000" dirty="0" smtClean="0"/>
            </a:br>
            <a:r>
              <a:rPr lang="en-US" sz="2000" dirty="0" smtClean="0"/>
              <a:t>61 codons used for them</a:t>
            </a:r>
          </a:p>
          <a:p>
            <a:r>
              <a:rPr lang="en-US" sz="2000" dirty="0" smtClean="0"/>
              <a:t>3 codons are "nonsense" (stop)</a:t>
            </a:r>
          </a:p>
          <a:p>
            <a:r>
              <a:rPr lang="en-US" sz="2000" dirty="0" smtClean="0"/>
              <a:t>many degenerate </a:t>
            </a:r>
            <a:r>
              <a:rPr lang="en-US" sz="2000" dirty="0" err="1" smtClean="0"/>
              <a:t>codings</a:t>
            </a:r>
            <a:endParaRPr lang="en-US" sz="2000" dirty="0" smtClean="0"/>
          </a:p>
          <a:p>
            <a:pPr marL="444500" lvl="1" indent="-215900"/>
            <a:r>
              <a:rPr lang="en-US" sz="1600" dirty="0" smtClean="0"/>
              <a:t>amino acids with more than 1 codon</a:t>
            </a:r>
          </a:p>
          <a:p>
            <a:pPr marL="444500" lvl="1" indent="-215900"/>
            <a:r>
              <a:rPr lang="en-US" sz="1600" dirty="0" smtClean="0"/>
              <a:t>usually 3</a:t>
            </a:r>
            <a:r>
              <a:rPr lang="en-US" sz="1600" baseline="30000" dirty="0" smtClean="0"/>
              <a:t>rd</a:t>
            </a:r>
            <a:r>
              <a:rPr lang="en-US" sz="1600" dirty="0" smtClean="0"/>
              <a:t> base of codon source of degeneracy</a:t>
            </a:r>
          </a:p>
          <a:p>
            <a:pPr marL="152400" indent="-215900"/>
            <a:r>
              <a:rPr lang="en-US" dirty="0" smtClean="0"/>
              <a:t>"universal"</a:t>
            </a:r>
          </a:p>
          <a:p>
            <a:pPr marL="517525" lvl="2" indent="0">
              <a:buNone/>
            </a:pPr>
            <a:r>
              <a:rPr lang="en-US" dirty="0" smtClean="0"/>
              <a:t>pretty much every organism from primitive bacteria to humans uses it</a:t>
            </a:r>
          </a:p>
        </p:txBody>
      </p:sp>
      <p:pic>
        <p:nvPicPr>
          <p:cNvPr id="2447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004" y="1470645"/>
            <a:ext cx="4569041" cy="4206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057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8667" y="428164"/>
            <a:ext cx="8407400" cy="707886"/>
          </a:xfrm>
        </p:spPr>
        <p:txBody>
          <a:bodyPr/>
          <a:lstStyle/>
          <a:p>
            <a:r>
              <a:rPr lang="en-US" sz="4000" dirty="0" smtClean="0"/>
              <a:t>Translation Initiation Components</a:t>
            </a:r>
            <a:endParaRPr lang="en-US" sz="4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47650" indent="-247650"/>
            <a:r>
              <a:rPr lang="en-US" dirty="0" smtClean="0"/>
              <a:t> the capped &amp; tailed mRNA</a:t>
            </a:r>
          </a:p>
          <a:p>
            <a:pPr marL="247650" indent="-247650"/>
            <a:r>
              <a:rPr lang="en-US" dirty="0" smtClean="0"/>
              <a:t> 12 soluble protein factors involved</a:t>
            </a:r>
          </a:p>
          <a:p>
            <a:pPr marL="292100" lvl="1" indent="0">
              <a:buNone/>
            </a:pPr>
            <a:r>
              <a:rPr lang="en-US" dirty="0"/>
              <a:t> </a:t>
            </a:r>
            <a:r>
              <a:rPr lang="en-US" dirty="0" err="1" smtClean="0">
                <a:solidFill>
                  <a:srgbClr val="66FF33"/>
                </a:solidFill>
              </a:rPr>
              <a:t>eIFs</a:t>
            </a:r>
            <a:r>
              <a:rPr lang="en-US" dirty="0" smtClean="0">
                <a:solidFill>
                  <a:srgbClr val="66FF33"/>
                </a:solidFill>
              </a:rPr>
              <a:t> </a:t>
            </a:r>
            <a:r>
              <a:rPr lang="en-US" dirty="0" smtClean="0"/>
              <a:t> "eukaryotic initiation factors"</a:t>
            </a:r>
            <a:endParaRPr lang="en-US" dirty="0"/>
          </a:p>
          <a:p>
            <a:r>
              <a:rPr lang="en-US" dirty="0" smtClean="0"/>
              <a:t>initiator </a:t>
            </a:r>
            <a:r>
              <a:rPr lang="en-US" dirty="0" err="1" smtClean="0"/>
              <a:t>tRNA</a:t>
            </a:r>
            <a:r>
              <a:rPr lang="en-US" dirty="0" smtClean="0"/>
              <a:t>:  </a:t>
            </a:r>
            <a:r>
              <a:rPr lang="en-US" dirty="0" err="1" smtClean="0"/>
              <a:t>tRNA</a:t>
            </a:r>
            <a:r>
              <a:rPr lang="en-US" baseline="30000" dirty="0" err="1" smtClean="0"/>
              <a:t>Met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the ribosome</a:t>
            </a:r>
          </a:p>
          <a:p>
            <a:pPr marL="228600" lvl="1" indent="0">
              <a:buNone/>
            </a:pPr>
            <a:r>
              <a:rPr lang="en-US" dirty="0"/>
              <a:t> </a:t>
            </a:r>
            <a:r>
              <a:rPr lang="en-US" dirty="0" smtClean="0"/>
              <a:t>two subunits</a:t>
            </a:r>
          </a:p>
          <a:p>
            <a:r>
              <a:rPr lang="en-US" dirty="0"/>
              <a:t> </a:t>
            </a:r>
            <a:r>
              <a:rPr lang="en-US" dirty="0" smtClean="0"/>
              <a:t>40S subunit</a:t>
            </a:r>
          </a:p>
          <a:p>
            <a:pPr marL="228600" lvl="1" indent="0">
              <a:buNone/>
            </a:pPr>
            <a:r>
              <a:rPr lang="en-US" dirty="0" smtClean="0"/>
              <a:t>33 proteins (S1-S33) + 18S </a:t>
            </a:r>
            <a:r>
              <a:rPr lang="en-US" dirty="0" err="1" smtClean="0"/>
              <a:t>rRNA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60S subunit</a:t>
            </a:r>
          </a:p>
          <a:p>
            <a:pPr marL="228600" lvl="1" indent="0">
              <a:buNone/>
            </a:pPr>
            <a:r>
              <a:rPr lang="en-US" dirty="0" smtClean="0"/>
              <a:t>49 proteins (L1-L49) + 3 </a:t>
            </a:r>
            <a:r>
              <a:rPr lang="en-US" dirty="0" err="1" smtClean="0"/>
              <a:t>rRNAs</a:t>
            </a:r>
            <a:r>
              <a:rPr lang="en-US" dirty="0" smtClean="0"/>
              <a:t>: 28S, 5S, 5.8S </a:t>
            </a:r>
          </a:p>
          <a:p>
            <a:r>
              <a:rPr lang="en-US" dirty="0" smtClean="0"/>
              <a:t> lots of ATP and GTP</a:t>
            </a:r>
          </a:p>
        </p:txBody>
      </p:sp>
    </p:spTree>
    <p:extLst>
      <p:ext uri="{BB962C8B-B14F-4D97-AF65-F5344CB8AC3E}">
        <p14:creationId xmlns:p14="http://schemas.microsoft.com/office/powerpoint/2010/main" val="369859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dozens of species in cells</a:t>
            </a:r>
          </a:p>
          <a:p>
            <a:r>
              <a:rPr lang="en-US" dirty="0" smtClean="0"/>
              <a:t>Structure</a:t>
            </a:r>
          </a:p>
          <a:p>
            <a:pPr lvl="1"/>
            <a:r>
              <a:rPr lang="en-US" dirty="0" smtClean="0"/>
              <a:t>3 stem-loop pairing structures ("arms")</a:t>
            </a:r>
          </a:p>
          <a:p>
            <a:pPr lvl="1"/>
            <a:r>
              <a:rPr lang="en-US" dirty="0" smtClean="0"/>
              <a:t>loop in anticodon arm recognizes</a:t>
            </a:r>
            <a:br>
              <a:rPr lang="en-US" dirty="0" smtClean="0"/>
            </a:br>
            <a:r>
              <a:rPr lang="en-US" dirty="0" smtClean="0"/>
              <a:t>mRNA codon</a:t>
            </a:r>
            <a:endParaRPr lang="en-US" dirty="0"/>
          </a:p>
          <a:p>
            <a:pPr lvl="1"/>
            <a:r>
              <a:rPr lang="en-US" dirty="0" smtClean="0"/>
              <a:t>3′ end of acceptor stem binds to specific amino acid</a:t>
            </a:r>
          </a:p>
          <a:p>
            <a:r>
              <a:rPr lang="en-US" dirty="0" smtClean="0"/>
              <a:t>Aminoacyl-</a:t>
            </a:r>
            <a:r>
              <a:rPr lang="en-US" dirty="0" err="1" smtClean="0"/>
              <a:t>tRNA</a:t>
            </a:r>
            <a:r>
              <a:rPr lang="en-US" dirty="0" smtClean="0"/>
              <a:t> </a:t>
            </a:r>
            <a:r>
              <a:rPr lang="en-US" dirty="0" err="1" smtClean="0"/>
              <a:t>synthetases</a:t>
            </a:r>
            <a:r>
              <a:rPr lang="en-US" dirty="0" smtClean="0"/>
              <a:t> are enzymes</a:t>
            </a:r>
            <a:br>
              <a:rPr lang="en-US" dirty="0" smtClean="0"/>
            </a:br>
            <a:r>
              <a:rPr lang="en-US" dirty="0" smtClean="0"/>
              <a:t>that recognize </a:t>
            </a:r>
            <a:r>
              <a:rPr lang="en-US" dirty="0" err="1" smtClean="0"/>
              <a:t>tRNA</a:t>
            </a:r>
            <a:r>
              <a:rPr lang="en-US" dirty="0" smtClean="0"/>
              <a:t> and couple</a:t>
            </a:r>
            <a:br>
              <a:rPr lang="en-US" dirty="0" smtClean="0"/>
            </a:br>
            <a:r>
              <a:rPr lang="en-US" dirty="0" smtClean="0"/>
              <a:t>(using ATP) to proper amino acid</a:t>
            </a:r>
          </a:p>
          <a:p>
            <a:r>
              <a:rPr lang="en-US" dirty="0" smtClean="0"/>
              <a:t>Some redundancy</a:t>
            </a:r>
          </a:p>
          <a:p>
            <a:pPr marL="228600" lvl="1" indent="0">
              <a:buNone/>
            </a:pPr>
            <a:r>
              <a:rPr lang="en-US" dirty="0" smtClean="0"/>
              <a:t>20 amino acids</a:t>
            </a:r>
            <a:br>
              <a:rPr lang="en-US" dirty="0" smtClean="0"/>
            </a:br>
            <a:r>
              <a:rPr lang="en-US" dirty="0" smtClean="0"/>
              <a:t>64 possible anticodons</a:t>
            </a:r>
          </a:p>
        </p:txBody>
      </p:sp>
      <p:pic>
        <p:nvPicPr>
          <p:cNvPr id="239618" name="Picture 2" descr="http://www.biochem.arizona.edu/classes/bioc462/462a/NOTES/Nucleic_Acids/StryFig29_4tRNAsecStruc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311" y="293075"/>
            <a:ext cx="2343308" cy="279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9620" name="Picture 4" descr="http://www.biochem.arizona.edu/classes/bioc462/462a/NOTES/Nucleic_Acids/Fig10_28atRNAPhe3D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368" y="4456627"/>
            <a:ext cx="2320189" cy="214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 rot="16200000">
            <a:off x="7549859" y="5131704"/>
            <a:ext cx="29328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Berg, </a:t>
            </a:r>
            <a:r>
              <a:rPr lang="en-US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Tymoczko</a:t>
            </a:r>
            <a:r>
              <a: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Stryer</a:t>
            </a:r>
            <a:r>
              <a: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Biochemistry, </a:t>
            </a:r>
            <a:r>
              <a: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5th ed., 2001</a:t>
            </a:r>
          </a:p>
        </p:txBody>
      </p:sp>
    </p:spTree>
    <p:extLst>
      <p:ext uri="{BB962C8B-B14F-4D97-AF65-F5344CB8AC3E}">
        <p14:creationId xmlns:p14="http://schemas.microsoft.com/office/powerpoint/2010/main" val="108255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5415" y="251612"/>
            <a:ext cx="8407400" cy="769441"/>
          </a:xfrm>
        </p:spPr>
        <p:txBody>
          <a:bodyPr/>
          <a:lstStyle/>
          <a:p>
            <a:r>
              <a:rPr lang="en-US" dirty="0" smtClean="0"/>
              <a:t>Translation Initiation Detail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4067" y="1132487"/>
            <a:ext cx="8390466" cy="526831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40S ribosome subunit + eIF3 + eIF1A [A]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eIF2</a:t>
            </a:r>
            <a:r>
              <a:rPr lang="en-US" sz="2000" dirty="0" smtClean="0">
                <a:latin typeface="Calibri"/>
              </a:rPr>
              <a:t>•</a:t>
            </a:r>
            <a:r>
              <a:rPr lang="en-US" sz="2000" dirty="0" smtClean="0"/>
              <a:t>GTP</a:t>
            </a:r>
            <a:r>
              <a:rPr lang="en-US" sz="2000" dirty="0" smtClean="0">
                <a:latin typeface="Calibri"/>
              </a:rPr>
              <a:t>•</a:t>
            </a:r>
            <a:r>
              <a:rPr lang="en-US" sz="2000" dirty="0" smtClean="0"/>
              <a:t>tRNA</a:t>
            </a:r>
            <a:r>
              <a:rPr lang="en-US" sz="2000" baseline="30000" dirty="0" smtClean="0"/>
              <a:t>Met</a:t>
            </a:r>
            <a:r>
              <a:rPr lang="en-US" sz="2000" dirty="0" smtClean="0"/>
              <a:t> complex formation  [B]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join [A] to [B]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activated mRNA + eIF4A, eIF4B,</a:t>
            </a:r>
            <a:br>
              <a:rPr lang="en-US" sz="2000" dirty="0" smtClean="0"/>
            </a:br>
            <a:r>
              <a:rPr lang="en-US" sz="2000" dirty="0" smtClean="0"/>
              <a:t>eIF4H, eIF4F [C]</a:t>
            </a:r>
          </a:p>
          <a:p>
            <a:pPr marL="292100" lvl="1" indent="0">
              <a:buNone/>
            </a:pPr>
            <a:r>
              <a:rPr lang="en-US" sz="1600" dirty="0" smtClean="0"/>
              <a:t>eIF4F = (cap binding protein) </a:t>
            </a:r>
            <a:r>
              <a:rPr lang="en-US" sz="1600" dirty="0" err="1" smtClean="0"/>
              <a:t>heterotrimer</a:t>
            </a:r>
            <a:r>
              <a:rPr lang="en-US" sz="1600" dirty="0" smtClean="0"/>
              <a:t> of</a:t>
            </a:r>
            <a:br>
              <a:rPr lang="en-US" sz="1600" dirty="0" smtClean="0"/>
            </a:br>
            <a:r>
              <a:rPr lang="en-US" sz="1600" dirty="0" smtClean="0"/>
              <a:t>eIF4E, eIF4G, eIF4A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join [C] to [A</a:t>
            </a:r>
            <a:r>
              <a:rPr lang="en-US" sz="2000" dirty="0" smtClean="0">
                <a:latin typeface="Calibri"/>
              </a:rPr>
              <a:t>•</a:t>
            </a:r>
            <a:r>
              <a:rPr lang="en-US" sz="2000" dirty="0"/>
              <a:t>B</a:t>
            </a:r>
            <a:r>
              <a:rPr lang="en-US" sz="2000" dirty="0" smtClean="0"/>
              <a:t>]  </a:t>
            </a:r>
            <a:r>
              <a:rPr lang="en-US" sz="1600" dirty="0" smtClean="0"/>
              <a:t>{all these on 5' cap}</a:t>
            </a: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scan </a:t>
            </a:r>
            <a:r>
              <a:rPr lang="en-US" sz="2000" dirty="0"/>
              <a:t>assembly [</a:t>
            </a:r>
            <a:r>
              <a:rPr lang="en-US" sz="2000" dirty="0" smtClean="0"/>
              <a:t>A</a:t>
            </a:r>
            <a:r>
              <a:rPr lang="en-US" sz="2000" dirty="0" smtClean="0">
                <a:latin typeface="Calibri"/>
              </a:rPr>
              <a:t>•</a:t>
            </a:r>
            <a:r>
              <a:rPr lang="en-US" sz="2000" dirty="0" smtClean="0"/>
              <a:t>B</a:t>
            </a:r>
            <a:r>
              <a:rPr lang="en-US" sz="2000" dirty="0" smtClean="0">
                <a:latin typeface="Calibri"/>
              </a:rPr>
              <a:t>•</a:t>
            </a:r>
            <a:r>
              <a:rPr lang="en-US" sz="2000" dirty="0"/>
              <a:t>C</a:t>
            </a:r>
            <a:r>
              <a:rPr lang="en-US" sz="2000" dirty="0" smtClean="0"/>
              <a:t>] to AUG codon</a:t>
            </a:r>
          </a:p>
          <a:p>
            <a:pPr marL="292100" lvl="1" indent="0">
              <a:buNone/>
            </a:pPr>
            <a:r>
              <a:rPr lang="en-US" sz="1600" dirty="0" smtClean="0"/>
              <a:t>uses ATP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eIF2 hydrolyzes GTP, released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eIF5 binds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Other initiating factors released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 </a:t>
            </a:r>
            <a:r>
              <a:rPr lang="en-US" sz="2000" dirty="0" smtClean="0"/>
              <a:t>eIF5 binds &amp; hydrolyzes GTP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 </a:t>
            </a:r>
            <a:r>
              <a:rPr lang="en-US" sz="2000" dirty="0" smtClean="0"/>
              <a:t> 60S ribosome subunit binds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 </a:t>
            </a:r>
            <a:r>
              <a:rPr lang="en-US" sz="2000" dirty="0" smtClean="0"/>
              <a:t> 80 initiation complex ready</a:t>
            </a:r>
            <a:endParaRPr lang="en-US" sz="2000" dirty="0"/>
          </a:p>
        </p:txBody>
      </p:sp>
      <p:pic>
        <p:nvPicPr>
          <p:cNvPr id="249858" name="Picture 2" descr="http://www.nature.com/nrmicro/journal/v5/n1/images/nrmicro1558-i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670" y="2085474"/>
            <a:ext cx="3118804" cy="457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48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8667" y="397386"/>
            <a:ext cx="8407400" cy="769441"/>
          </a:xfrm>
        </p:spPr>
        <p:txBody>
          <a:bodyPr/>
          <a:lstStyle/>
          <a:p>
            <a:r>
              <a:rPr lang="en-US" dirty="0" smtClean="0"/>
              <a:t>Translation Elongation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Ribosome-mRNA complex features 3 sites</a:t>
            </a:r>
          </a:p>
          <a:p>
            <a:r>
              <a:rPr lang="en-US" dirty="0" smtClean="0"/>
              <a:t>A: </a:t>
            </a:r>
            <a:r>
              <a:rPr lang="en-US" dirty="0" err="1" smtClean="0"/>
              <a:t>tRNA</a:t>
            </a:r>
            <a:r>
              <a:rPr lang="en-US" dirty="0" smtClean="0"/>
              <a:t> acceptor site</a:t>
            </a:r>
          </a:p>
          <a:p>
            <a:r>
              <a:rPr lang="en-US" dirty="0" smtClean="0"/>
              <a:t>P: peptidyl-</a:t>
            </a:r>
            <a:r>
              <a:rPr lang="en-US" dirty="0" err="1" smtClean="0"/>
              <a:t>tRNA</a:t>
            </a:r>
            <a:r>
              <a:rPr lang="en-US" dirty="0" smtClean="0"/>
              <a:t> site</a:t>
            </a:r>
          </a:p>
          <a:p>
            <a:r>
              <a:rPr lang="en-US" dirty="0" smtClean="0"/>
              <a:t>E: exit site</a:t>
            </a:r>
          </a:p>
        </p:txBody>
      </p:sp>
      <p:pic>
        <p:nvPicPr>
          <p:cNvPr id="252930" name="Picture 2" descr="http://blogs.scientificamerican.com/scicurious-brain/files/2013/04/ribosome-pbwork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940" y="3088275"/>
            <a:ext cx="47625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100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8667" y="428164"/>
            <a:ext cx="8407400" cy="707886"/>
          </a:xfrm>
        </p:spPr>
        <p:txBody>
          <a:bodyPr/>
          <a:lstStyle/>
          <a:p>
            <a:r>
              <a:rPr lang="en-US" sz="2800" dirty="0" smtClean="0"/>
              <a:t>Translation Elongation: </a:t>
            </a:r>
            <a:r>
              <a:rPr lang="en-US" sz="4000" dirty="0" smtClean="0"/>
              <a:t>Decoding</a:t>
            </a:r>
            <a:endParaRPr lang="en-US" sz="4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Step 1:  aminoacyl-</a:t>
            </a:r>
            <a:r>
              <a:rPr lang="en-US" dirty="0" err="1" smtClean="0"/>
              <a:t>tRNA</a:t>
            </a:r>
            <a:r>
              <a:rPr lang="en-US" dirty="0" smtClean="0"/>
              <a:t> enters A site</a:t>
            </a:r>
            <a:br>
              <a:rPr lang="en-US" dirty="0" smtClean="0"/>
            </a:br>
            <a:r>
              <a:rPr lang="en-US" dirty="0" smtClean="0"/>
              <a:t>codon-anticodon matching</a:t>
            </a:r>
          </a:p>
        </p:txBody>
      </p:sp>
      <p:pic>
        <p:nvPicPr>
          <p:cNvPr id="261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096" y="2793263"/>
            <a:ext cx="4575880" cy="3408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302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Protein Synthesis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Cell signaling</a:t>
            </a:r>
          </a:p>
          <a:p>
            <a:r>
              <a:rPr lang="en-US" dirty="0" smtClean="0"/>
              <a:t>Transcription and its components (some detail)</a:t>
            </a:r>
          </a:p>
          <a:p>
            <a:r>
              <a:rPr lang="en-US" dirty="0" smtClean="0"/>
              <a:t>Translation and its components (some detail)</a:t>
            </a:r>
          </a:p>
          <a:p>
            <a:r>
              <a:rPr lang="en-US" dirty="0" smtClean="0"/>
              <a:t>Targeting: how the finished protein knows where to go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42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8667" y="428164"/>
            <a:ext cx="8407400" cy="707886"/>
          </a:xfrm>
        </p:spPr>
        <p:txBody>
          <a:bodyPr/>
          <a:lstStyle/>
          <a:p>
            <a:r>
              <a:rPr lang="en-US" sz="2800" dirty="0" smtClean="0"/>
              <a:t>Translation Elongation: </a:t>
            </a:r>
            <a:r>
              <a:rPr lang="en-US" sz="4000" dirty="0" err="1" smtClean="0"/>
              <a:t>Transpeptidation</a:t>
            </a:r>
            <a:endParaRPr lang="en-US" sz="4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Step 2:  GTP-mediated transfer (</a:t>
            </a:r>
            <a:r>
              <a:rPr lang="en-US" dirty="0" err="1" smtClean="0"/>
              <a:t>transacylation</a:t>
            </a:r>
            <a:r>
              <a:rPr lang="en-US" dirty="0" smtClean="0"/>
              <a:t>) of the C-terminus of peptide on </a:t>
            </a:r>
            <a:r>
              <a:rPr lang="en-US" dirty="0" err="1" smtClean="0"/>
              <a:t>tRNA</a:t>
            </a:r>
            <a:r>
              <a:rPr lang="en-US" dirty="0" smtClean="0"/>
              <a:t> in P site to the N-terminus of amino acid on </a:t>
            </a:r>
            <a:r>
              <a:rPr lang="en-US" dirty="0" err="1" smtClean="0"/>
              <a:t>tRNA</a:t>
            </a:r>
            <a:r>
              <a:rPr lang="en-US" dirty="0" smtClean="0"/>
              <a:t> at A site</a:t>
            </a:r>
          </a:p>
        </p:txBody>
      </p:sp>
      <p:pic>
        <p:nvPicPr>
          <p:cNvPr id="262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147" y="2632143"/>
            <a:ext cx="3826359" cy="4070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997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8667" y="428164"/>
            <a:ext cx="8407400" cy="707886"/>
          </a:xfrm>
        </p:spPr>
        <p:txBody>
          <a:bodyPr/>
          <a:lstStyle/>
          <a:p>
            <a:r>
              <a:rPr lang="en-US" sz="2800" dirty="0" smtClean="0"/>
              <a:t>Translation Elongation: </a:t>
            </a:r>
            <a:r>
              <a:rPr lang="en-US" sz="4000" dirty="0" smtClean="0"/>
              <a:t>Translocation</a:t>
            </a:r>
            <a:endParaRPr lang="en-US" sz="4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Step </a:t>
            </a:r>
            <a:r>
              <a:rPr lang="en-US" dirty="0"/>
              <a:t>3:  GTP-mediated sliding of the </a:t>
            </a:r>
            <a:r>
              <a:rPr lang="en-US" dirty="0" smtClean="0"/>
              <a:t>mRNA through </a:t>
            </a:r>
            <a:r>
              <a:rPr lang="en-US" dirty="0"/>
              <a:t>the </a:t>
            </a:r>
            <a:r>
              <a:rPr lang="en-US" dirty="0" smtClean="0"/>
              <a:t>ribosome </a:t>
            </a:r>
            <a:r>
              <a:rPr lang="en-US" dirty="0"/>
              <a:t>with movement of P-site </a:t>
            </a:r>
            <a:r>
              <a:rPr lang="en-US" dirty="0" err="1"/>
              <a:t>tRNA</a:t>
            </a:r>
            <a:r>
              <a:rPr lang="en-US" dirty="0"/>
              <a:t> to E site, and A-site </a:t>
            </a:r>
            <a:r>
              <a:rPr lang="en-US" dirty="0" err="1"/>
              <a:t>tRNA</a:t>
            </a:r>
            <a:r>
              <a:rPr lang="en-US" dirty="0"/>
              <a:t> to P site, and E site </a:t>
            </a:r>
            <a:r>
              <a:rPr lang="en-US" dirty="0" err="1"/>
              <a:t>tRNA</a:t>
            </a:r>
            <a:r>
              <a:rPr lang="en-US" dirty="0"/>
              <a:t> leaving</a:t>
            </a:r>
          </a:p>
        </p:txBody>
      </p:sp>
      <p:pic>
        <p:nvPicPr>
          <p:cNvPr id="263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786" y="2802834"/>
            <a:ext cx="3456953" cy="3687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636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8667" y="428164"/>
            <a:ext cx="8407400" cy="707886"/>
          </a:xfrm>
        </p:spPr>
        <p:txBody>
          <a:bodyPr/>
          <a:lstStyle/>
          <a:p>
            <a:r>
              <a:rPr lang="en-US" sz="2800" dirty="0" smtClean="0"/>
              <a:t>Translation Elongation: </a:t>
            </a:r>
            <a:r>
              <a:rPr lang="en-US" sz="4000" dirty="0" smtClean="0"/>
              <a:t>The Whole Cycle</a:t>
            </a:r>
            <a:endParaRPr lang="en-US" sz="4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4067" y="1397530"/>
            <a:ext cx="8779933" cy="4732337"/>
          </a:xfrm>
        </p:spPr>
        <p:txBody>
          <a:bodyPr/>
          <a:lstStyle/>
          <a:p>
            <a:r>
              <a:rPr lang="en-US" dirty="0" smtClean="0"/>
              <a:t>many soluble protein </a:t>
            </a:r>
            <a:r>
              <a:rPr lang="en-US" dirty="0" smtClean="0">
                <a:solidFill>
                  <a:srgbClr val="66FF33"/>
                </a:solidFill>
              </a:rPr>
              <a:t>elongation factors </a:t>
            </a:r>
            <a:r>
              <a:rPr lang="en-US" dirty="0" smtClean="0"/>
              <a:t>involved</a:t>
            </a:r>
          </a:p>
          <a:p>
            <a:pPr marL="228600" lvl="1" indent="0">
              <a:buNone/>
            </a:pPr>
            <a:r>
              <a:rPr lang="en-US" dirty="0" smtClean="0"/>
              <a:t>moving components to right places</a:t>
            </a:r>
          </a:p>
          <a:p>
            <a:pPr marL="228600" lvl="1" indent="0">
              <a:buNone/>
            </a:pPr>
            <a:r>
              <a:rPr lang="en-US" dirty="0" smtClean="0"/>
              <a:t>sliding (ratcheting) the mRNA</a:t>
            </a:r>
          </a:p>
          <a:p>
            <a:pPr marL="228600" lvl="1" indent="0">
              <a:buNone/>
            </a:pPr>
            <a:r>
              <a:rPr lang="en-US" dirty="0" smtClean="0"/>
              <a:t>verifying integrity of the translation</a:t>
            </a:r>
          </a:p>
          <a:p>
            <a:r>
              <a:rPr lang="en-US" dirty="0" smtClean="0"/>
              <a:t>energy is consumed (GTP)</a:t>
            </a:r>
          </a:p>
        </p:txBody>
      </p:sp>
      <p:pic>
        <p:nvPicPr>
          <p:cNvPr id="264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4" t="2826" r="8233" b="3180"/>
          <a:stretch/>
        </p:blipFill>
        <p:spPr bwMode="auto">
          <a:xfrm>
            <a:off x="5115340" y="2994990"/>
            <a:ext cx="3829878" cy="3525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392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8667" y="397386"/>
            <a:ext cx="8407400" cy="769441"/>
          </a:xfrm>
        </p:spPr>
        <p:txBody>
          <a:bodyPr/>
          <a:lstStyle/>
          <a:p>
            <a:r>
              <a:rPr lang="en-US" dirty="0" smtClean="0"/>
              <a:t>Translation Termination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stop codon (UAG, UGA, UAA) is encountered in the A site</a:t>
            </a:r>
          </a:p>
          <a:p>
            <a:r>
              <a:rPr lang="en-US" dirty="0" smtClean="0"/>
              <a:t>A release factor (one in eukaryotes for all) binds to the translation complex</a:t>
            </a:r>
          </a:p>
          <a:p>
            <a:pPr lvl="1"/>
            <a:r>
              <a:rPr lang="en-US" dirty="0" smtClean="0"/>
              <a:t> </a:t>
            </a:r>
            <a:r>
              <a:rPr lang="en-US" dirty="0" smtClean="0">
                <a:solidFill>
                  <a:srgbClr val="66FF33"/>
                </a:solidFill>
              </a:rPr>
              <a:t>eRF1</a:t>
            </a:r>
            <a:r>
              <a:rPr lang="en-US" dirty="0" smtClean="0"/>
              <a:t> looks like a </a:t>
            </a:r>
            <a:r>
              <a:rPr lang="en-US" dirty="0" err="1" smtClean="0"/>
              <a:t>tRNA</a:t>
            </a:r>
            <a:r>
              <a:rPr lang="en-US" dirty="0" smtClean="0"/>
              <a:t> molecule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probably has hydrolytic activity</a:t>
            </a:r>
          </a:p>
          <a:p>
            <a:pPr lvl="1"/>
            <a:r>
              <a:rPr lang="en-US" dirty="0" smtClean="0"/>
              <a:t> enters the A site when there is stop codon</a:t>
            </a:r>
          </a:p>
          <a:p>
            <a:r>
              <a:rPr lang="en-US" dirty="0" smtClean="0"/>
              <a:t>an H</a:t>
            </a:r>
            <a:r>
              <a:rPr lang="en-US" baseline="-25000" dirty="0" smtClean="0"/>
              <a:t>2</a:t>
            </a:r>
            <a:r>
              <a:rPr lang="en-US" dirty="0" smtClean="0"/>
              <a:t>O molecule instead of amino acid hydrolyzes</a:t>
            </a:r>
            <a:r>
              <a:rPr lang="en-US" dirty="0"/>
              <a:t> </a:t>
            </a:r>
            <a:r>
              <a:rPr lang="en-US" dirty="0" smtClean="0"/>
              <a:t>the polypeptide-</a:t>
            </a:r>
            <a:r>
              <a:rPr lang="en-US" dirty="0" err="1" smtClean="0"/>
              <a:t>tRNA</a:t>
            </a:r>
            <a:r>
              <a:rPr lang="en-US" dirty="0" smtClean="0"/>
              <a:t> bond, releasing it</a:t>
            </a:r>
          </a:p>
          <a:p>
            <a:r>
              <a:rPr lang="en-US" dirty="0"/>
              <a:t> </a:t>
            </a:r>
            <a:r>
              <a:rPr lang="en-US" dirty="0" smtClean="0"/>
              <a:t>another unknown </a:t>
            </a:r>
            <a:r>
              <a:rPr lang="en-US" dirty="0" err="1" smtClean="0"/>
              <a:t>tRNA</a:t>
            </a:r>
            <a:r>
              <a:rPr lang="en-US" dirty="0" smtClean="0"/>
              <a:t>-like release factor may signal breakup of ribosome assembly</a:t>
            </a:r>
          </a:p>
        </p:txBody>
      </p:sp>
    </p:spTree>
    <p:extLst>
      <p:ext uri="{BB962C8B-B14F-4D97-AF65-F5344CB8AC3E}">
        <p14:creationId xmlns:p14="http://schemas.microsoft.com/office/powerpoint/2010/main" val="186798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Initiation</a:t>
            </a:r>
          </a:p>
          <a:p>
            <a:pPr marL="542925" lvl="1" indent="-314325">
              <a:buFont typeface="+mj-lt"/>
              <a:buAutoNum type="arabicPeriod"/>
            </a:pPr>
            <a:r>
              <a:rPr lang="en-US" dirty="0" smtClean="0"/>
              <a:t>Binding of first </a:t>
            </a:r>
            <a:r>
              <a:rPr lang="en-US" dirty="0" err="1" smtClean="0"/>
              <a:t>tRNA</a:t>
            </a:r>
            <a:r>
              <a:rPr lang="en-US" dirty="0" smtClean="0"/>
              <a:t> to preinitiation complex with 40S ribosome subunit and mRNA</a:t>
            </a:r>
          </a:p>
          <a:p>
            <a:pPr marL="542925" lvl="1" indent="-314325">
              <a:buFont typeface="+mj-lt"/>
              <a:buAutoNum type="arabicPeriod"/>
            </a:pPr>
            <a:r>
              <a:rPr lang="en-US" dirty="0" smtClean="0"/>
              <a:t>Scanning to AUG start codon site</a:t>
            </a:r>
          </a:p>
          <a:p>
            <a:pPr marL="542925" lvl="1" indent="-314325">
              <a:buFont typeface="+mj-lt"/>
              <a:buAutoNum type="arabicPeriod"/>
            </a:pPr>
            <a:r>
              <a:rPr lang="en-US" dirty="0" smtClean="0"/>
              <a:t>60S ribosome subunit binding to complete assembly</a:t>
            </a:r>
          </a:p>
          <a:p>
            <a:r>
              <a:rPr lang="en-US" dirty="0" smtClean="0"/>
              <a:t>Elongation</a:t>
            </a:r>
          </a:p>
          <a:p>
            <a:pPr marL="625475" lvl="1" indent="-333375">
              <a:buFont typeface="+mj-lt"/>
              <a:buAutoNum type="arabicPeriod"/>
            </a:pPr>
            <a:r>
              <a:rPr lang="en-US" dirty="0" smtClean="0"/>
              <a:t>Decoding: Binding aa-</a:t>
            </a:r>
            <a:r>
              <a:rPr lang="en-US" dirty="0" err="1" smtClean="0"/>
              <a:t>tRNA</a:t>
            </a:r>
            <a:r>
              <a:rPr lang="en-US" dirty="0" smtClean="0"/>
              <a:t> to A site</a:t>
            </a:r>
          </a:p>
          <a:p>
            <a:pPr marL="625475" lvl="1" indent="-333375">
              <a:buFont typeface="+mj-lt"/>
              <a:buAutoNum type="arabicPeriod"/>
            </a:pPr>
            <a:r>
              <a:rPr lang="en-US" dirty="0" err="1" smtClean="0"/>
              <a:t>Transpeptidation</a:t>
            </a:r>
            <a:r>
              <a:rPr lang="en-US" dirty="0" smtClean="0"/>
              <a:t>: peptide bond of long chain C-terminal to N-terminal of A-site amino acid</a:t>
            </a:r>
          </a:p>
          <a:p>
            <a:pPr marL="625475" lvl="1" indent="-333375">
              <a:buFont typeface="+mj-lt"/>
              <a:buAutoNum type="arabicPeriod"/>
            </a:pPr>
            <a:r>
              <a:rPr lang="en-US" dirty="0" smtClean="0"/>
              <a:t>Translocation: sliding mRNA and with </a:t>
            </a:r>
            <a:r>
              <a:rPr lang="en-US" dirty="0" err="1" smtClean="0"/>
              <a:t>tRNAs</a:t>
            </a:r>
            <a:endParaRPr lang="en-US" dirty="0" smtClean="0"/>
          </a:p>
          <a:p>
            <a:r>
              <a:rPr lang="en-US" dirty="0" smtClean="0"/>
              <a:t>Termination</a:t>
            </a:r>
          </a:p>
          <a:p>
            <a:pPr marL="625475" lvl="1" indent="-333375">
              <a:buFont typeface="+mj-lt"/>
              <a:buAutoNum type="arabicPeriod"/>
            </a:pPr>
            <a:r>
              <a:rPr lang="en-US" dirty="0" smtClean="0"/>
              <a:t>Stop codon met</a:t>
            </a:r>
          </a:p>
          <a:p>
            <a:pPr marL="625475" lvl="1" indent="-333375">
              <a:buFont typeface="+mj-lt"/>
              <a:buAutoNum type="arabicPeriod"/>
            </a:pPr>
            <a:r>
              <a:rPr lang="en-US" dirty="0" smtClean="0"/>
              <a:t>Release factor frees the polypeptide, dissemble ribosome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82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8667" y="304854"/>
            <a:ext cx="8407400" cy="762000"/>
          </a:xfrm>
        </p:spPr>
        <p:txBody>
          <a:bodyPr/>
          <a:lstStyle/>
          <a:p>
            <a:r>
              <a:rPr lang="en-US" dirty="0" smtClean="0"/>
              <a:t>Posttranslational Processing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2088" y="1221067"/>
            <a:ext cx="8390466" cy="4732337"/>
          </a:xfrm>
        </p:spPr>
        <p:txBody>
          <a:bodyPr/>
          <a:lstStyle/>
          <a:p>
            <a:r>
              <a:rPr lang="en-US" sz="2000" dirty="0" smtClean="0"/>
              <a:t> </a:t>
            </a:r>
            <a:r>
              <a:rPr lang="en-US" sz="2000" dirty="0" smtClean="0">
                <a:solidFill>
                  <a:srgbClr val="66FF33"/>
                </a:solidFill>
              </a:rPr>
              <a:t>Folding</a:t>
            </a:r>
          </a:p>
          <a:p>
            <a:pPr lvl="1"/>
            <a:r>
              <a:rPr lang="en-US" sz="1800" dirty="0"/>
              <a:t>Proteins </a:t>
            </a:r>
            <a:r>
              <a:rPr lang="en-US" sz="1800" dirty="0" smtClean="0"/>
              <a:t>have secondary (2°) &amp; </a:t>
            </a:r>
            <a:r>
              <a:rPr lang="en-US" sz="1800" dirty="0"/>
              <a:t>tertiary (3°) </a:t>
            </a:r>
            <a:r>
              <a:rPr lang="en-US" sz="1800" dirty="0" smtClean="0"/>
              <a:t>structure</a:t>
            </a:r>
          </a:p>
          <a:p>
            <a:pPr lvl="1"/>
            <a:r>
              <a:rPr lang="en-US" sz="1800" dirty="0" smtClean="0"/>
              <a:t>Generally sequence itself has information for its own folding</a:t>
            </a:r>
          </a:p>
          <a:p>
            <a:pPr lvl="1"/>
            <a:r>
              <a:rPr lang="en-US" sz="1800" dirty="0" smtClean="0"/>
              <a:t>Some folding assisted by "chaperone" and "chaperonin" proteins</a:t>
            </a:r>
          </a:p>
          <a:p>
            <a:pPr marL="457200" lvl="2" indent="0">
              <a:buNone/>
            </a:pPr>
            <a:r>
              <a:rPr lang="en-US" sz="1600" dirty="0" smtClean="0"/>
              <a:t>These are heat-shock proteins (Hsp70 family)</a:t>
            </a:r>
          </a:p>
        </p:txBody>
      </p:sp>
      <p:pic>
        <p:nvPicPr>
          <p:cNvPr id="245762" name="Picture 2" descr="http://oregonstate.edu/instruction/bi314/summer09/Fig-08-21-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5" b="11475"/>
          <a:stretch/>
        </p:blipFill>
        <p:spPr bwMode="auto">
          <a:xfrm>
            <a:off x="3384884" y="3311023"/>
            <a:ext cx="4776259" cy="285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71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8667" y="304854"/>
            <a:ext cx="8407400" cy="762000"/>
          </a:xfrm>
        </p:spPr>
        <p:txBody>
          <a:bodyPr/>
          <a:lstStyle/>
          <a:p>
            <a:r>
              <a:rPr lang="en-US" dirty="0" smtClean="0"/>
              <a:t>Posttranslational Processing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2088" y="1221067"/>
            <a:ext cx="8390466" cy="4732337"/>
          </a:xfrm>
        </p:spPr>
        <p:txBody>
          <a:bodyPr/>
          <a:lstStyle/>
          <a:p>
            <a:r>
              <a:rPr lang="en-US" sz="2000" dirty="0" smtClean="0"/>
              <a:t> </a:t>
            </a:r>
            <a:r>
              <a:rPr lang="en-US" sz="2000" dirty="0" smtClean="0">
                <a:solidFill>
                  <a:srgbClr val="66FF33"/>
                </a:solidFill>
              </a:rPr>
              <a:t>Chemical modifications</a:t>
            </a:r>
          </a:p>
          <a:p>
            <a:pPr lvl="1"/>
            <a:r>
              <a:rPr lang="en-US" sz="1800" dirty="0" smtClean="0"/>
              <a:t>Formation of disulfides: linked with folding</a:t>
            </a:r>
          </a:p>
          <a:p>
            <a:pPr lvl="1"/>
            <a:r>
              <a:rPr lang="en-US" sz="1800" dirty="0" smtClean="0"/>
              <a:t>Association with coenzymes, cofactors</a:t>
            </a:r>
          </a:p>
          <a:p>
            <a:pPr lvl="1"/>
            <a:r>
              <a:rPr lang="en-US" sz="1800" dirty="0" err="1" smtClean="0"/>
              <a:t>Sulfation</a:t>
            </a:r>
            <a:r>
              <a:rPr lang="en-US" sz="1800" dirty="0" smtClean="0"/>
              <a:t>/</a:t>
            </a:r>
            <a:r>
              <a:rPr lang="en-US" sz="1800" dirty="0" err="1" smtClean="0"/>
              <a:t>sulfonation</a:t>
            </a:r>
            <a:r>
              <a:rPr lang="en-US" sz="1800" dirty="0" smtClean="0"/>
              <a:t>, acetylation, oxidation/hydroxylation, phosphorylation, … </a:t>
            </a:r>
          </a:p>
          <a:p>
            <a:pPr marL="228600" lvl="1" indent="0">
              <a:buNone/>
            </a:pPr>
            <a:r>
              <a:rPr lang="en-US" sz="1800" dirty="0" smtClean="0"/>
              <a:t>hemoglobin subunits </a:t>
            </a:r>
            <a:r>
              <a:rPr lang="en-US" sz="1800" dirty="0" smtClean="0">
                <a:sym typeface="Wingdings" panose="05000000000000000000" pitchFamily="2" charset="2"/>
              </a:rPr>
              <a:t> Fe</a:t>
            </a:r>
            <a:r>
              <a:rPr lang="en-US" sz="1800" baseline="30000" dirty="0" smtClean="0">
                <a:sym typeface="Wingdings" panose="05000000000000000000" pitchFamily="2" charset="2"/>
              </a:rPr>
              <a:t>2+</a:t>
            </a:r>
            <a:r>
              <a:rPr lang="en-US" sz="1800" dirty="0" smtClean="0">
                <a:sym typeface="Wingdings" panose="05000000000000000000" pitchFamily="2" charset="2"/>
              </a:rPr>
              <a:t>-bound </a:t>
            </a:r>
            <a:r>
              <a:rPr lang="en-US" sz="1800" dirty="0" err="1" smtClean="0">
                <a:sym typeface="Wingdings" panose="05000000000000000000" pitchFamily="2" charset="2"/>
              </a:rPr>
              <a:t>heme</a:t>
            </a:r>
            <a:r>
              <a:rPr lang="en-US" sz="1800" dirty="0" smtClean="0">
                <a:sym typeface="Wingdings" panose="05000000000000000000" pitchFamily="2" charset="2"/>
              </a:rPr>
              <a:t> </a:t>
            </a:r>
            <a:r>
              <a:rPr lang="en-US" sz="1800" dirty="0" err="1" smtClean="0">
                <a:sym typeface="Wingdings" panose="05000000000000000000" pitchFamily="2" charset="2"/>
              </a:rPr>
              <a:t>porphyrin</a:t>
            </a:r>
            <a:r>
              <a:rPr lang="en-US" sz="1800" dirty="0" smtClean="0">
                <a:sym typeface="Wingdings" panose="05000000000000000000" pitchFamily="2" charset="2"/>
              </a:rPr>
              <a:t> ring</a:t>
            </a:r>
            <a:r>
              <a:rPr lang="en-US" sz="1800" dirty="0" smtClean="0"/>
              <a:t> </a:t>
            </a:r>
          </a:p>
          <a:p>
            <a:pPr marL="228600" lvl="1" indent="0">
              <a:buNone/>
            </a:pPr>
            <a:r>
              <a:rPr lang="en-US" sz="1800" dirty="0" smtClean="0"/>
              <a:t>collagen </a:t>
            </a:r>
            <a:r>
              <a:rPr lang="en-US" sz="1800" dirty="0" err="1" smtClean="0"/>
              <a:t>prolines</a:t>
            </a:r>
            <a:r>
              <a:rPr lang="en-US" sz="1800" dirty="0" smtClean="0"/>
              <a:t> </a:t>
            </a:r>
            <a:r>
              <a:rPr lang="en-US" sz="1800" dirty="0" smtClean="0">
                <a:sym typeface="Wingdings" panose="05000000000000000000" pitchFamily="2" charset="2"/>
              </a:rPr>
              <a:t> </a:t>
            </a:r>
            <a:r>
              <a:rPr lang="en-US" sz="1800" dirty="0" err="1" smtClean="0">
                <a:sym typeface="Wingdings" panose="05000000000000000000" pitchFamily="2" charset="2"/>
              </a:rPr>
              <a:t>hydroxylated</a:t>
            </a:r>
            <a:endParaRPr lang="en-US" sz="1800" dirty="0" smtClean="0"/>
          </a:p>
          <a:p>
            <a:pPr marL="228600" lvl="1" indent="0">
              <a:buNone/>
            </a:pPr>
            <a:r>
              <a:rPr lang="en-US" sz="1800" dirty="0" smtClean="0"/>
              <a:t>Zn</a:t>
            </a:r>
            <a:r>
              <a:rPr lang="en-US" sz="1800" baseline="30000" dirty="0" smtClean="0"/>
              <a:t>2+</a:t>
            </a:r>
            <a:r>
              <a:rPr lang="en-US" sz="1800" dirty="0" smtClean="0"/>
              <a:t>, Cu</a:t>
            </a:r>
            <a:r>
              <a:rPr lang="en-US" sz="1800" baseline="30000" dirty="0" smtClean="0"/>
              <a:t>2+</a:t>
            </a:r>
            <a:r>
              <a:rPr lang="en-US" sz="1800" dirty="0" smtClean="0"/>
              <a:t> </a:t>
            </a:r>
            <a:r>
              <a:rPr lang="en-US" sz="1800" dirty="0" smtClean="0">
                <a:sym typeface="Wingdings" panose="05000000000000000000" pitchFamily="2" charset="2"/>
              </a:rPr>
              <a:t> </a:t>
            </a:r>
            <a:r>
              <a:rPr lang="en-US" sz="1800" dirty="0" smtClean="0"/>
              <a:t>superoxide dismutase (SOD)</a:t>
            </a:r>
          </a:p>
        </p:txBody>
      </p:sp>
      <p:pic>
        <p:nvPicPr>
          <p:cNvPr id="247810" name="Picture 2" descr="http://www.rcsb.org/pdb/education_discussion/molecule_of_the_month/images/1cag_bond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176" y="4138863"/>
            <a:ext cx="2467810" cy="204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7812" name="Picture 4" descr="http://chemistry.wiki.elanco.net/file/view/hemoglobin.jpg/120238735/hemoglobi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95" y="4297623"/>
            <a:ext cx="3168481" cy="173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7814" name="Picture 6" descr="http://www.proteopedia.org/wiki/images/thumb/3/33/601px-2SOD_ribbon_pastel.jpg/300px-601px-2SOD_ribbon_pastel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5" t="4211" r="7000" b="3649"/>
          <a:stretch/>
        </p:blipFill>
        <p:spPr bwMode="auto">
          <a:xfrm>
            <a:off x="5900986" y="3986463"/>
            <a:ext cx="2462463" cy="263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08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8667" y="304854"/>
            <a:ext cx="8407400" cy="762000"/>
          </a:xfrm>
        </p:spPr>
        <p:txBody>
          <a:bodyPr/>
          <a:lstStyle/>
          <a:p>
            <a:r>
              <a:rPr lang="en-US" dirty="0" smtClean="0"/>
              <a:t>Posttranslational Processing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2088" y="1221067"/>
            <a:ext cx="8390466" cy="5316091"/>
          </a:xfrm>
        </p:spPr>
        <p:txBody>
          <a:bodyPr/>
          <a:lstStyle/>
          <a:p>
            <a:r>
              <a:rPr lang="en-US" sz="2000" dirty="0" smtClean="0"/>
              <a:t> </a:t>
            </a:r>
            <a:r>
              <a:rPr lang="en-US" sz="2000" dirty="0" smtClean="0">
                <a:solidFill>
                  <a:srgbClr val="66FF33"/>
                </a:solidFill>
              </a:rPr>
              <a:t>Proteolytic processing</a:t>
            </a:r>
          </a:p>
          <a:p>
            <a:pPr lvl="1"/>
            <a:r>
              <a:rPr lang="en-US" sz="1800" dirty="0" smtClean="0"/>
              <a:t>Proteases are proteolytic enzymes that usually specifically recognize an amino acid sequence, then cut one of peptide bonds</a:t>
            </a:r>
          </a:p>
          <a:p>
            <a:pPr marL="457200" lvl="2" indent="0">
              <a:buNone/>
            </a:pPr>
            <a:r>
              <a:rPr lang="en-US" sz="1600" dirty="0" smtClean="0"/>
              <a:t>trypsin recognizes cationic residues (</a:t>
            </a:r>
            <a:r>
              <a:rPr lang="en-US" sz="1600" dirty="0" err="1" smtClean="0"/>
              <a:t>Arg</a:t>
            </a:r>
            <a:r>
              <a:rPr lang="en-US" sz="1600" dirty="0" smtClean="0"/>
              <a:t>, Lys), cuts on C-side</a:t>
            </a:r>
          </a:p>
          <a:p>
            <a:pPr lvl="1"/>
            <a:r>
              <a:rPr lang="en-US" sz="1800" dirty="0" smtClean="0"/>
              <a:t>pre form </a:t>
            </a:r>
            <a:r>
              <a:rPr lang="en-US" sz="1800" dirty="0" smtClean="0">
                <a:sym typeface="Wingdings" panose="05000000000000000000" pitchFamily="2" charset="2"/>
              </a:rPr>
              <a:t> pro form  active</a:t>
            </a:r>
          </a:p>
          <a:p>
            <a:pPr marL="228600" lvl="1" indent="0">
              <a:buNone/>
            </a:pPr>
            <a:r>
              <a:rPr lang="en-US" sz="1800" dirty="0" smtClean="0">
                <a:solidFill>
                  <a:srgbClr val="66FF33"/>
                </a:solidFill>
                <a:sym typeface="Wingdings" panose="05000000000000000000" pitchFamily="2" charset="2"/>
              </a:rPr>
              <a:t>insulin</a:t>
            </a:r>
          </a:p>
          <a:p>
            <a:pPr marL="228600" lvl="1" indent="0">
              <a:buNone/>
            </a:pPr>
            <a:endParaRPr lang="en-US" sz="1800" dirty="0">
              <a:solidFill>
                <a:srgbClr val="66FF33"/>
              </a:solidFill>
              <a:sym typeface="Wingdings" panose="05000000000000000000" pitchFamily="2" charset="2"/>
            </a:endParaRPr>
          </a:p>
          <a:p>
            <a:pPr marL="228600" lvl="1" indent="0">
              <a:buNone/>
            </a:pPr>
            <a:endParaRPr lang="en-US" sz="1800" dirty="0" smtClean="0">
              <a:solidFill>
                <a:srgbClr val="66FF33"/>
              </a:solidFill>
              <a:sym typeface="Wingdings" panose="05000000000000000000" pitchFamily="2" charset="2"/>
            </a:endParaRPr>
          </a:p>
          <a:p>
            <a:pPr marL="228600" lvl="1" indent="0">
              <a:buNone/>
            </a:pPr>
            <a:endParaRPr lang="en-US" sz="1800" dirty="0">
              <a:solidFill>
                <a:srgbClr val="66FF33"/>
              </a:solidFill>
              <a:sym typeface="Wingdings" panose="05000000000000000000" pitchFamily="2" charset="2"/>
            </a:endParaRPr>
          </a:p>
          <a:p>
            <a:pPr marL="228600" lvl="1" indent="0">
              <a:buNone/>
            </a:pPr>
            <a:endParaRPr lang="en-US" sz="1800" dirty="0" smtClean="0">
              <a:solidFill>
                <a:srgbClr val="66FF33"/>
              </a:solidFill>
              <a:sym typeface="Wingdings" panose="05000000000000000000" pitchFamily="2" charset="2"/>
            </a:endParaRPr>
          </a:p>
          <a:p>
            <a:pPr marL="228600" lvl="1" indent="0">
              <a:buNone/>
            </a:pPr>
            <a:endParaRPr lang="en-US" sz="1800" dirty="0">
              <a:solidFill>
                <a:srgbClr val="66FF33"/>
              </a:solidFill>
              <a:sym typeface="Wingdings" panose="05000000000000000000" pitchFamily="2" charset="2"/>
            </a:endParaRPr>
          </a:p>
          <a:p>
            <a:pPr marL="228600" lvl="1" indent="0">
              <a:buNone/>
            </a:pPr>
            <a:endParaRPr lang="en-US" sz="1800" dirty="0" smtClean="0">
              <a:solidFill>
                <a:srgbClr val="66FF33"/>
              </a:solidFill>
              <a:sym typeface="Wingdings" panose="05000000000000000000" pitchFamily="2" charset="2"/>
            </a:endParaRPr>
          </a:p>
          <a:p>
            <a:pPr marL="228600" lvl="1" indent="0">
              <a:buNone/>
            </a:pPr>
            <a:endParaRPr lang="en-US" sz="1800" dirty="0" smtClean="0">
              <a:sym typeface="Wingdings" panose="05000000000000000000" pitchFamily="2" charset="2"/>
            </a:endParaRPr>
          </a:p>
          <a:p>
            <a:pPr marL="228600" lvl="1" indent="0">
              <a:buNone/>
            </a:pPr>
            <a:r>
              <a:rPr lang="en-US" sz="1800" dirty="0" smtClean="0">
                <a:solidFill>
                  <a:srgbClr val="66FF33"/>
                </a:solidFill>
                <a:sym typeface="Wingdings" panose="05000000000000000000" pitchFamily="2" charset="2"/>
              </a:rPr>
              <a:t>Defective polypeptides </a:t>
            </a:r>
            <a:r>
              <a:rPr lang="en-US" sz="1800" dirty="0" err="1" smtClean="0">
                <a:sym typeface="Wingdings" panose="05000000000000000000" pitchFamily="2" charset="2"/>
              </a:rPr>
              <a:t>posttranslation</a:t>
            </a:r>
            <a:r>
              <a:rPr lang="en-US" sz="1800" dirty="0" smtClean="0">
                <a:sym typeface="Wingdings" panose="05000000000000000000" pitchFamily="2" charset="2"/>
              </a:rPr>
              <a:t> are often marked for degradation:  ubiquitin + proteasome processing</a:t>
            </a:r>
            <a:r>
              <a:rPr lang="en-US" sz="1800" smtClean="0">
                <a:sym typeface="Wingdings" panose="05000000000000000000" pitchFamily="2" charset="2"/>
              </a:rPr>
              <a:t>, others</a:t>
            </a:r>
            <a:endParaRPr lang="en-US" sz="1800" dirty="0">
              <a:sym typeface="Wingdings" panose="05000000000000000000" pitchFamily="2" charset="2"/>
            </a:endParaRPr>
          </a:p>
        </p:txBody>
      </p:sp>
      <p:pic>
        <p:nvPicPr>
          <p:cNvPr id="2467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988" y="3130215"/>
            <a:ext cx="581977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504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Targeting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Synthesized protein must go to its correct location</a:t>
            </a:r>
          </a:p>
          <a:p>
            <a:r>
              <a:rPr lang="en-US" dirty="0" smtClean="0"/>
              <a:t>Within the cell?</a:t>
            </a:r>
          </a:p>
          <a:p>
            <a:pPr lvl="1"/>
            <a:r>
              <a:rPr lang="en-US" dirty="0" smtClean="0"/>
              <a:t>cytosol</a:t>
            </a:r>
          </a:p>
          <a:p>
            <a:pPr lvl="1"/>
            <a:r>
              <a:rPr lang="en-US" dirty="0" smtClean="0"/>
              <a:t>plasma membrane</a:t>
            </a:r>
          </a:p>
          <a:p>
            <a:pPr lvl="1"/>
            <a:r>
              <a:rPr lang="en-US" dirty="0" smtClean="0"/>
              <a:t>membranous organelles: </a:t>
            </a:r>
            <a:r>
              <a:rPr lang="en-US" dirty="0"/>
              <a:t>n</a:t>
            </a:r>
            <a:r>
              <a:rPr lang="en-US" dirty="0" smtClean="0"/>
              <a:t>ucleus, mitochondria, lysosomes</a:t>
            </a:r>
          </a:p>
          <a:p>
            <a:r>
              <a:rPr lang="en-US" dirty="0" smtClean="0"/>
              <a:t>Outside the cell?</a:t>
            </a:r>
          </a:p>
          <a:p>
            <a:pPr lvl="1"/>
            <a:r>
              <a:rPr lang="en-US" dirty="0" smtClean="0"/>
              <a:t>secretory proteins</a:t>
            </a:r>
          </a:p>
          <a:p>
            <a:pPr lvl="1"/>
            <a:r>
              <a:rPr lang="en-US" dirty="0" smtClean="0"/>
              <a:t>structural: extracellular matrix</a:t>
            </a:r>
          </a:p>
          <a:p>
            <a:pPr lvl="1"/>
            <a:r>
              <a:rPr lang="en-US" dirty="0" smtClean="0"/>
              <a:t>defense: immunoglobulins, complement, interferons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25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ER-Targeted Proteins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Signal peptide present in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N-terminus of polypeptide</a:t>
            </a:r>
          </a:p>
          <a:p>
            <a:r>
              <a:rPr lang="en-US" dirty="0" smtClean="0">
                <a:latin typeface="+mj-lt"/>
              </a:rPr>
              <a:t>During translation, signal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peptide synthesized, binds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to signal recognition particle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(SRP)</a:t>
            </a:r>
          </a:p>
          <a:p>
            <a:r>
              <a:rPr lang="en-US" dirty="0" smtClean="0">
                <a:latin typeface="+mj-lt"/>
              </a:rPr>
              <a:t>Ribosome-peptide-SRP complex binds to docking protein site (SRP receptor) on endoplasmic reticulum (ER) membrane using GTP</a:t>
            </a:r>
          </a:p>
          <a:p>
            <a:endParaRPr lang="en-US" dirty="0">
              <a:latin typeface="+mj-lt"/>
            </a:endParaRPr>
          </a:p>
        </p:txBody>
      </p:sp>
      <p:pic>
        <p:nvPicPr>
          <p:cNvPr id="265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465" y="1139686"/>
            <a:ext cx="3956729" cy="2269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064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from Outside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2305" y="1298676"/>
            <a:ext cx="8390466" cy="4732337"/>
          </a:xfrm>
        </p:spPr>
        <p:txBody>
          <a:bodyPr/>
          <a:lstStyle/>
          <a:p>
            <a:r>
              <a:rPr lang="en-US" dirty="0" smtClean="0"/>
              <a:t>stimulus: agonist (ligand) binds to a specific receptor</a:t>
            </a:r>
          </a:p>
          <a:p>
            <a:pPr marL="228600" lvl="1" indent="0">
              <a:buNone/>
            </a:pPr>
            <a:r>
              <a:rPr lang="en-US" dirty="0" smtClean="0"/>
              <a:t>protein, peptide hormone: insulin, TSH,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receptor often at cell membrane surface</a:t>
            </a:r>
          </a:p>
          <a:p>
            <a:r>
              <a:rPr lang="en-US" dirty="0" smtClean="0"/>
              <a:t>sometimes receptor within the cell</a:t>
            </a:r>
          </a:p>
          <a:p>
            <a:pPr marL="228600" lvl="1" indent="0">
              <a:buNone/>
            </a:pPr>
            <a:r>
              <a:rPr lang="en-US" dirty="0" smtClean="0"/>
              <a:t>steroids can cross cell membranes to bind to internal receptor</a:t>
            </a:r>
          </a:p>
        </p:txBody>
      </p:sp>
      <p:pic>
        <p:nvPicPr>
          <p:cNvPr id="271362" name="Picture 2" descr="https://lecturehub.files.wordpress.com/2014/09/gr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984" y="3834349"/>
            <a:ext cx="4713931" cy="285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127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ER-Targeting Facts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Signal peptides quite variable in sequence, but 20-30 aa long with 8-12 aa core, cationic N-residues, uncharged polar C-residues</a:t>
            </a:r>
          </a:p>
          <a:p>
            <a:r>
              <a:rPr lang="en-US" dirty="0" smtClean="0"/>
              <a:t>SRP is a rod-shaped complex of 300 </a:t>
            </a:r>
            <a:r>
              <a:rPr lang="en-US" dirty="0" err="1" smtClean="0"/>
              <a:t>nt</a:t>
            </a:r>
            <a:r>
              <a:rPr lang="en-US" dirty="0" smtClean="0"/>
              <a:t> 7S RNA + 6 proteins from 9-72 </a:t>
            </a:r>
            <a:r>
              <a:rPr lang="en-US" dirty="0" err="1" smtClean="0"/>
              <a:t>kDa</a:t>
            </a:r>
            <a:r>
              <a:rPr lang="en-US" dirty="0" smtClean="0"/>
              <a:t> with </a:t>
            </a:r>
            <a:r>
              <a:rPr lang="en-US" dirty="0" err="1" smtClean="0"/>
              <a:t>GTPase</a:t>
            </a:r>
            <a:r>
              <a:rPr lang="en-US" dirty="0" smtClean="0"/>
              <a:t> activity</a:t>
            </a:r>
          </a:p>
          <a:p>
            <a:r>
              <a:rPr lang="en-US" dirty="0" smtClean="0"/>
              <a:t>SRP recognizes signal peptides that fits in an M-domain groove of highly conserved SRP54 protein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48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Threading ER Protein Out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Polypeptide synthesis resumes with chain going out of cytosol into lumen of ER</a:t>
            </a:r>
          </a:p>
          <a:p>
            <a:r>
              <a:rPr lang="en-US" dirty="0" smtClean="0"/>
              <a:t>Oligosaccharides are added in lumen to polypeptide</a:t>
            </a:r>
          </a:p>
          <a:p>
            <a:pPr lvl="1"/>
            <a:r>
              <a:rPr lang="en-US" dirty="0" smtClean="0"/>
              <a:t>N-</a:t>
            </a:r>
            <a:r>
              <a:rPr lang="en-US" dirty="0" err="1" smtClean="0"/>
              <a:t>glycosylations</a:t>
            </a:r>
            <a:r>
              <a:rPr lang="en-US" dirty="0" smtClean="0"/>
              <a:t>: amide groups on asparagine</a:t>
            </a:r>
          </a:p>
          <a:p>
            <a:pPr lvl="1"/>
            <a:r>
              <a:rPr lang="en-US" dirty="0" smtClean="0"/>
              <a:t>O-</a:t>
            </a:r>
            <a:r>
              <a:rPr lang="en-US" dirty="0" err="1" smtClean="0"/>
              <a:t>glycosylations</a:t>
            </a:r>
            <a:r>
              <a:rPr lang="en-US" dirty="0" smtClean="0"/>
              <a:t>: hydroxyl group of serine, threonine</a:t>
            </a:r>
          </a:p>
          <a:p>
            <a:pPr lvl="1"/>
            <a:r>
              <a:rPr lang="en-US" dirty="0" err="1" smtClean="0"/>
              <a:t>Glycosylations</a:t>
            </a:r>
            <a:r>
              <a:rPr lang="en-US" dirty="0" smtClean="0"/>
              <a:t> have "signal sequences" too</a:t>
            </a:r>
          </a:p>
          <a:p>
            <a:r>
              <a:rPr lang="en-US" dirty="0"/>
              <a:t> </a:t>
            </a:r>
            <a:r>
              <a:rPr lang="en-US" dirty="0" smtClean="0"/>
              <a:t>Glycoprotein maturation</a:t>
            </a:r>
          </a:p>
          <a:p>
            <a:pPr lvl="1"/>
            <a:r>
              <a:rPr lang="en-US" dirty="0" smtClean="0"/>
              <a:t>Vesicles from ER move to </a:t>
            </a:r>
            <a:r>
              <a:rPr lang="en-US" i="1" dirty="0" smtClean="0"/>
              <a:t>cis</a:t>
            </a:r>
            <a:r>
              <a:rPr lang="en-US" dirty="0" smtClean="0"/>
              <a:t>-side of Golgi</a:t>
            </a:r>
          </a:p>
          <a:p>
            <a:pPr lvl="1"/>
            <a:r>
              <a:rPr lang="en-US" dirty="0" smtClean="0"/>
              <a:t>Glycan-modifying enzymes remove or modify saccharides at "antenna" termini or internal branch points</a:t>
            </a:r>
          </a:p>
          <a:p>
            <a:pPr lvl="1"/>
            <a:r>
              <a:rPr lang="en-US" dirty="0" smtClean="0"/>
              <a:t>Vesicles from Golgi move to organelles or to cell membrane surface for constitutive or regulated secretion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90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67" y="428164"/>
            <a:ext cx="8407400" cy="707886"/>
          </a:xfrm>
        </p:spPr>
        <p:txBody>
          <a:bodyPr/>
          <a:lstStyle/>
          <a:p>
            <a:r>
              <a:rPr lang="en-US" sz="4000" dirty="0" smtClean="0"/>
              <a:t>Protein Maturation Through Golgi</a:t>
            </a:r>
            <a:endParaRPr lang="en-US" sz="4000" dirty="0"/>
          </a:p>
        </p:txBody>
      </p:sp>
      <p:pic>
        <p:nvPicPr>
          <p:cNvPr id="242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03" y="1762896"/>
            <a:ext cx="7619544" cy="4190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400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67" y="458941"/>
            <a:ext cx="8407400" cy="646331"/>
          </a:xfrm>
        </p:spPr>
        <p:txBody>
          <a:bodyPr/>
          <a:lstStyle/>
          <a:p>
            <a:r>
              <a:rPr lang="en-US" sz="3600" dirty="0" smtClean="0"/>
              <a:t>Secretory Protein Synthesis Visualized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42" name="Picture 2" descr="http://employees.csbsju.edu/hjakubowski/classes/ch331/protstructure/sigrecogcomplex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947" y="1802603"/>
            <a:ext cx="6447873" cy="44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30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67" y="428164"/>
            <a:ext cx="8407400" cy="707886"/>
          </a:xfrm>
        </p:spPr>
        <p:txBody>
          <a:bodyPr/>
          <a:lstStyle/>
          <a:p>
            <a:r>
              <a:rPr lang="en-US" sz="4000" dirty="0" smtClean="0"/>
              <a:t>Membranous </a:t>
            </a:r>
            <a:r>
              <a:rPr lang="en-US" sz="4000" dirty="0" err="1" smtClean="0"/>
              <a:t>Organellar</a:t>
            </a:r>
            <a:r>
              <a:rPr lang="en-US" sz="4000" dirty="0" smtClean="0"/>
              <a:t> Proteins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image shows how some membranous organelles get their proteins and their origins</a:t>
            </a:r>
            <a:endParaRPr lang="en-US" dirty="0"/>
          </a:p>
        </p:txBody>
      </p:sp>
      <p:pic>
        <p:nvPicPr>
          <p:cNvPr id="270338" name="Picture 2" descr="media/image2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251" y="2276452"/>
            <a:ext cx="5830957" cy="4379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37251" y="6656370"/>
            <a:ext cx="651344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http://www.intechopen.com/books/oxidative-stress-and-chronic-degenerative-diseases-a-role-for-antioxidants/cell-nanobiology</a:t>
            </a:r>
          </a:p>
        </p:txBody>
      </p:sp>
    </p:spTree>
    <p:extLst>
      <p:ext uri="{BB962C8B-B14F-4D97-AF65-F5344CB8AC3E}">
        <p14:creationId xmlns:p14="http://schemas.microsoft.com/office/powerpoint/2010/main" val="351194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Targeting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possibilities for final destination of proteins</a:t>
            </a:r>
          </a:p>
          <a:p>
            <a:pPr lvl="1"/>
            <a:r>
              <a:rPr lang="en-US" dirty="0" smtClean="0"/>
              <a:t>organelles:  mitochondria, nucleus, peroxisomes</a:t>
            </a:r>
            <a:endParaRPr lang="en-US" dirty="0"/>
          </a:p>
          <a:p>
            <a:pPr lvl="1"/>
            <a:r>
              <a:rPr lang="en-US" dirty="0" smtClean="0"/>
              <a:t>cytosol</a:t>
            </a:r>
          </a:p>
          <a:p>
            <a:pPr lvl="1"/>
            <a:r>
              <a:rPr lang="en-US" dirty="0" smtClean="0"/>
              <a:t>plasma membrane</a:t>
            </a:r>
          </a:p>
          <a:p>
            <a:pPr lvl="1"/>
            <a:r>
              <a:rPr lang="en-US" dirty="0" smtClean="0"/>
              <a:t>extracellular location</a:t>
            </a:r>
          </a:p>
          <a:p>
            <a:r>
              <a:rPr lang="en-US" dirty="0" smtClean="0"/>
              <a:t>Secreted proteins synthesized and processed on endoplasmic reticulum (ER) membrane</a:t>
            </a:r>
          </a:p>
          <a:p>
            <a:r>
              <a:rPr lang="en-US" dirty="0" smtClean="0"/>
              <a:t>Glycoproteins</a:t>
            </a:r>
          </a:p>
          <a:p>
            <a:pPr lvl="1"/>
            <a:r>
              <a:rPr lang="en-US" dirty="0" smtClean="0"/>
              <a:t>initial oligosaccharide attachment in ER</a:t>
            </a:r>
          </a:p>
          <a:p>
            <a:pPr lvl="1"/>
            <a:r>
              <a:rPr lang="en-US" dirty="0" smtClean="0"/>
              <a:t>trimming &amp; modification of sugar passing through Golgi</a:t>
            </a:r>
          </a:p>
        </p:txBody>
      </p:sp>
    </p:spTree>
    <p:extLst>
      <p:ext uri="{BB962C8B-B14F-4D97-AF65-F5344CB8AC3E}">
        <p14:creationId xmlns:p14="http://schemas.microsoft.com/office/powerpoint/2010/main" val="285889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Prokaryote vs. Eukaryote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64067" y="2323070"/>
            <a:ext cx="8390466" cy="4209535"/>
          </a:xfrm>
        </p:spPr>
        <p:txBody>
          <a:bodyPr/>
          <a:lstStyle/>
          <a:p>
            <a:r>
              <a:rPr lang="en-US" dirty="0" smtClean="0"/>
              <a:t>Prokaryotes</a:t>
            </a:r>
          </a:p>
          <a:p>
            <a:r>
              <a:rPr lang="en-US" dirty="0" smtClean="0"/>
              <a:t>No nucleus</a:t>
            </a:r>
          </a:p>
          <a:p>
            <a:r>
              <a:rPr lang="en-US" dirty="0" smtClean="0"/>
              <a:t>1 circular chromosome: relatively less coiled, no nucleosomes (histones)</a:t>
            </a:r>
          </a:p>
          <a:p>
            <a:r>
              <a:rPr lang="en-US" dirty="0" smtClean="0"/>
              <a:t>Only one RNA polymerase, three termination factors, no enhancers</a:t>
            </a:r>
          </a:p>
          <a:p>
            <a:r>
              <a:rPr lang="en-US" dirty="0" smtClean="0"/>
              <a:t>mRNA has no cap, poly(A) tailing and typically multiple genes with related function (operon)</a:t>
            </a:r>
          </a:p>
          <a:p>
            <a:r>
              <a:rPr lang="en-US" dirty="0" smtClean="0"/>
              <a:t>Translated polypeptide also has multiple proteins often (polyprotein), trimmed to separate proteins</a:t>
            </a:r>
          </a:p>
          <a:p>
            <a:endParaRPr lang="en-US" dirty="0" smtClean="0"/>
          </a:p>
        </p:txBody>
      </p:sp>
      <p:pic>
        <p:nvPicPr>
          <p:cNvPr id="7" name="Picture 2" descr="File:500px-Celltyp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958" y="1234645"/>
            <a:ext cx="476250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3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Relevance To You?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cientific foundation</a:t>
            </a:r>
          </a:p>
          <a:p>
            <a:endParaRPr lang="en-US" dirty="0"/>
          </a:p>
          <a:p>
            <a:r>
              <a:rPr lang="en-US" dirty="0" smtClean="0"/>
              <a:t>cell biology </a:t>
            </a:r>
            <a:r>
              <a:rPr lang="en-US" dirty="0" smtClean="0">
                <a:sym typeface="Wingdings" panose="05000000000000000000" pitchFamily="2" charset="2"/>
              </a:rPr>
              <a:t>  diagnosis    therapy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physiology</a:t>
            </a:r>
          </a:p>
          <a:p>
            <a:endParaRPr lang="en-US" dirty="0"/>
          </a:p>
          <a:p>
            <a:r>
              <a:rPr lang="en-US" dirty="0" smtClean="0"/>
              <a:t>a brilliant thought?</a:t>
            </a:r>
            <a:br>
              <a:rPr lang="en-US" dirty="0" smtClean="0"/>
            </a:br>
            <a:r>
              <a:rPr lang="en-US" dirty="0" smtClean="0"/>
              <a:t>explore it in biomedical research while in practice</a:t>
            </a:r>
          </a:p>
          <a:p>
            <a:pPr marL="228600" lvl="1" indent="0">
              <a:buNone/>
            </a:pPr>
            <a:r>
              <a:rPr lang="en-US" dirty="0" smtClean="0"/>
              <a:t>collaborate, join/form a team </a:t>
            </a:r>
            <a:r>
              <a:rPr lang="en-US" sz="1600" dirty="0" smtClean="0"/>
              <a:t>(strength in numbers)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9549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Thanks to</a:t>
            </a:r>
          </a:p>
          <a:p>
            <a:r>
              <a:rPr lang="en-US" sz="3200" dirty="0" smtClean="0"/>
              <a:t> You the audience</a:t>
            </a:r>
          </a:p>
          <a:p>
            <a:r>
              <a:rPr lang="en-US" sz="3200" dirty="0" smtClean="0"/>
              <a:t> Drs. Donaldson and Ray</a:t>
            </a:r>
          </a:p>
        </p:txBody>
      </p:sp>
    </p:spTree>
    <p:extLst>
      <p:ext uri="{BB962C8B-B14F-4D97-AF65-F5344CB8AC3E}">
        <p14:creationId xmlns:p14="http://schemas.microsoft.com/office/powerpoint/2010/main" val="105091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From DNA to protein - 3D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3538" y="1403350"/>
            <a:ext cx="8391525" cy="4719638"/>
          </a:xfrm>
        </p:spPr>
      </p:pic>
    </p:spTree>
    <p:extLst>
      <p:ext uri="{BB962C8B-B14F-4D97-AF65-F5344CB8AC3E}">
        <p14:creationId xmlns:p14="http://schemas.microsoft.com/office/powerpoint/2010/main" val="224690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Intracellular Signal Transduction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stimulus activates one or more </a:t>
            </a:r>
            <a:r>
              <a:rPr lang="en-US" dirty="0" err="1" smtClean="0"/>
              <a:t>signalling</a:t>
            </a:r>
            <a:r>
              <a:rPr lang="en-US" dirty="0" smtClean="0"/>
              <a:t> or metabolic pathways</a:t>
            </a:r>
          </a:p>
          <a:p>
            <a:r>
              <a:rPr lang="en-US" dirty="0" smtClean="0"/>
              <a:t>These pathways create both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immediate and delayed</a:t>
            </a:r>
            <a:br>
              <a:rPr lang="en-US" dirty="0" smtClean="0"/>
            </a:br>
            <a:r>
              <a:rPr lang="en-US" dirty="0" smtClean="0"/>
              <a:t>changes</a:t>
            </a:r>
          </a:p>
          <a:p>
            <a:r>
              <a:rPr lang="en-US" dirty="0" smtClean="0"/>
              <a:t>"2</a:t>
            </a:r>
            <a:r>
              <a:rPr lang="en-US" baseline="30000" dirty="0" smtClean="0"/>
              <a:t>nd</a:t>
            </a:r>
            <a:r>
              <a:rPr lang="en-US" dirty="0" smtClean="0"/>
              <a:t> messengers": the</a:t>
            </a:r>
            <a:br>
              <a:rPr lang="en-US" dirty="0" smtClean="0"/>
            </a:br>
            <a:r>
              <a:rPr lang="en-US" dirty="0" smtClean="0"/>
              <a:t>molecules between the signal</a:t>
            </a:r>
            <a:br>
              <a:rPr lang="en-US" dirty="0" smtClean="0"/>
            </a:br>
            <a:r>
              <a:rPr lang="en-US" dirty="0" smtClean="0"/>
              <a:t>point and the target</a:t>
            </a:r>
          </a:p>
          <a:p>
            <a:r>
              <a:rPr lang="en-US" dirty="0" smtClean="0"/>
              <a:t>The delayed changes</a:t>
            </a:r>
            <a:br>
              <a:rPr lang="en-US" dirty="0" smtClean="0"/>
            </a:br>
            <a:r>
              <a:rPr lang="en-US" dirty="0" smtClean="0"/>
              <a:t>involve turning on the gene</a:t>
            </a:r>
            <a:br>
              <a:rPr lang="en-US" dirty="0" smtClean="0"/>
            </a:br>
            <a:r>
              <a:rPr lang="en-US" dirty="0" smtClean="0"/>
              <a:t>expression system</a:t>
            </a:r>
          </a:p>
        </p:txBody>
      </p:sp>
      <p:pic>
        <p:nvPicPr>
          <p:cNvPr id="6" name="Picture 4" descr="http://ajprenal.physiology.org/content/ajprenal/307/4/F385/F1.large.jpg?width=800&amp;height=600&amp;carousel=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498" y="1847505"/>
            <a:ext cx="3359795" cy="483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91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241672" name="ShockwaveFlash1" r:id="rId2" imgW="8104762" imgH="5312880"/>
        </mc:Choice>
        <mc:Fallback>
          <p:control name="ShockwaveFlash1" r:id="rId2" imgW="8104762" imgH="5312880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5625" y="914400"/>
                  <a:ext cx="8105775" cy="53133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12779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67" y="489719"/>
            <a:ext cx="8407400" cy="584775"/>
          </a:xfrm>
        </p:spPr>
        <p:txBody>
          <a:bodyPr/>
          <a:lstStyle/>
          <a:p>
            <a:r>
              <a:rPr lang="en-US" sz="3200" dirty="0" smtClean="0"/>
              <a:t>Sources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067" y="1099752"/>
            <a:ext cx="8390466" cy="5030116"/>
          </a:xfrm>
        </p:spPr>
        <p:txBody>
          <a:bodyPr/>
          <a:lstStyle/>
          <a:p>
            <a:r>
              <a:rPr lang="en-US" sz="1800" dirty="0" err="1" smtClean="0"/>
              <a:t>Alberts</a:t>
            </a:r>
            <a:r>
              <a:rPr lang="en-US" sz="1800" dirty="0" smtClean="0"/>
              <a:t> et al, </a:t>
            </a:r>
            <a:r>
              <a:rPr lang="en-US" sz="1800" i="1" dirty="0" smtClean="0"/>
              <a:t>Molecular Biology of The Cell</a:t>
            </a:r>
            <a:r>
              <a:rPr lang="en-US" sz="1800" dirty="0" smtClean="0"/>
              <a:t>, 6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 Ed (2015)</a:t>
            </a:r>
          </a:p>
          <a:p>
            <a:r>
              <a:rPr lang="en-US" sz="1800" dirty="0" err="1" smtClean="0"/>
              <a:t>Voet</a:t>
            </a:r>
            <a:r>
              <a:rPr lang="en-US" sz="1800" dirty="0" smtClean="0"/>
              <a:t> et al, </a:t>
            </a:r>
            <a:r>
              <a:rPr lang="en-US" sz="1800" i="1" dirty="0" smtClean="0"/>
              <a:t>Fundamentals of Biochemistry: Life at The Molecular Level</a:t>
            </a:r>
            <a:r>
              <a:rPr lang="en-US" sz="1800" dirty="0" smtClean="0"/>
              <a:t>, 4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 Ed (2013)</a:t>
            </a:r>
          </a:p>
          <a:p>
            <a:r>
              <a:rPr lang="en-US" sz="1800" dirty="0" err="1" smtClean="0"/>
              <a:t>Dalbey</a:t>
            </a:r>
            <a:r>
              <a:rPr lang="en-US" sz="1800" dirty="0" smtClean="0"/>
              <a:t> &amp; von </a:t>
            </a:r>
            <a:r>
              <a:rPr lang="en-US" sz="1800" dirty="0" err="1" smtClean="0"/>
              <a:t>Heinje</a:t>
            </a:r>
            <a:r>
              <a:rPr lang="en-US" sz="1800" dirty="0" smtClean="0"/>
              <a:t>, </a:t>
            </a:r>
            <a:r>
              <a:rPr lang="en-US" sz="1800" i="1" dirty="0" smtClean="0"/>
              <a:t>Protein Targeting Transport &amp; Translocation </a:t>
            </a:r>
            <a:r>
              <a:rPr lang="en-US" sz="1800" dirty="0" smtClean="0"/>
              <a:t>(2002)</a:t>
            </a: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741405" y="20802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42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67" y="489719"/>
            <a:ext cx="8407400" cy="584775"/>
          </a:xfrm>
        </p:spPr>
        <p:txBody>
          <a:bodyPr/>
          <a:lstStyle/>
          <a:p>
            <a:r>
              <a:rPr lang="en-US" sz="3200" dirty="0" smtClean="0"/>
              <a:t>Net-based Image Credits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067" y="1099752"/>
            <a:ext cx="8390466" cy="5030116"/>
          </a:xfrm>
        </p:spPr>
        <p:txBody>
          <a:bodyPr/>
          <a:lstStyle/>
          <a:p>
            <a:r>
              <a:rPr lang="en-US" sz="1800" dirty="0" smtClean="0"/>
              <a:t>DNA molecule</a:t>
            </a:r>
          </a:p>
          <a:p>
            <a:pPr marL="228600" lvl="1" indent="0">
              <a:buNone/>
            </a:pPr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www.lordofthecraft.net/topic/109204-descension-20</a:t>
            </a:r>
            <a:endParaRPr lang="en-US" sz="1600" dirty="0" smtClean="0"/>
          </a:p>
          <a:p>
            <a:r>
              <a:rPr lang="en-US" sz="1800" dirty="0" smtClean="0"/>
              <a:t>RNA molecule</a:t>
            </a:r>
          </a:p>
          <a:p>
            <a:pPr marL="228600" lvl="1" indent="0">
              <a:buNone/>
            </a:pPr>
            <a:r>
              <a:rPr lang="en-US" sz="1600" dirty="0">
                <a:hlinkClick r:id="rId3"/>
              </a:rPr>
              <a:t>http://www.phys.ens.fr/~</a:t>
            </a:r>
            <a:r>
              <a:rPr lang="en-US" sz="1600" dirty="0" smtClean="0">
                <a:hlinkClick r:id="rId3"/>
              </a:rPr>
              <a:t>wiese/highlights/RNA-folding.html</a:t>
            </a:r>
            <a:endParaRPr lang="en-US" sz="1600" dirty="0" smtClean="0"/>
          </a:p>
          <a:p>
            <a:r>
              <a:rPr lang="en-US" sz="1800" dirty="0" smtClean="0"/>
              <a:t>Protein molecule</a:t>
            </a:r>
          </a:p>
          <a:p>
            <a:pPr marL="228600" lvl="1" indent="0">
              <a:buNone/>
            </a:pPr>
            <a:r>
              <a:rPr lang="en-US" sz="1600" dirty="0">
                <a:hlinkClick r:id="rId4"/>
              </a:rPr>
              <a:t>http://</a:t>
            </a:r>
            <a:r>
              <a:rPr lang="en-US" sz="1600" dirty="0" smtClean="0">
                <a:hlinkClick r:id="rId4"/>
              </a:rPr>
              <a:t>www.nuggetnetreview.com/m-first-church-of-atheism.htm</a:t>
            </a:r>
            <a:endParaRPr lang="en-US" sz="1600" dirty="0" smtClean="0"/>
          </a:p>
          <a:p>
            <a:r>
              <a:rPr lang="en-US" sz="1800" dirty="0" smtClean="0"/>
              <a:t>Translation APE sites &amp; Elongation Cycle</a:t>
            </a:r>
            <a:endParaRPr lang="en-US" sz="1800" dirty="0"/>
          </a:p>
          <a:p>
            <a:pPr marL="228600" lvl="1" indent="0">
              <a:buNone/>
            </a:pPr>
            <a:r>
              <a:rPr lang="en-US" sz="1600" dirty="0">
                <a:hlinkClick r:id="rId5"/>
              </a:rPr>
              <a:t>http://</a:t>
            </a:r>
            <a:r>
              <a:rPr lang="en-US" sz="1600" dirty="0" smtClean="0">
                <a:hlinkClick r:id="rId5"/>
              </a:rPr>
              <a:t>myibbiology.blogspot.com/2014/03/topic-74-translation.html</a:t>
            </a:r>
            <a:endParaRPr lang="en-US" sz="1600" dirty="0" smtClean="0"/>
          </a:p>
          <a:p>
            <a:pPr marL="228600" lvl="1" indent="0">
              <a:buNone/>
            </a:pPr>
            <a:endParaRPr lang="en-US" sz="1800" dirty="0"/>
          </a:p>
          <a:p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741405" y="20802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20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Protein 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These signaling pathways typically cause a change an immediate change in cell function</a:t>
            </a:r>
          </a:p>
          <a:p>
            <a:pPr lvl="1"/>
            <a:r>
              <a:rPr lang="en-US" dirty="0" smtClean="0"/>
              <a:t>e.g. release of vesicle contents or activation of enzymes for digestion</a:t>
            </a:r>
          </a:p>
          <a:p>
            <a:pPr lvl="1"/>
            <a:r>
              <a:rPr lang="en-US" dirty="0" smtClean="0"/>
              <a:t>Proteins already there &amp; quiescent</a:t>
            </a:r>
          </a:p>
          <a:p>
            <a:pPr lvl="1"/>
            <a:r>
              <a:rPr lang="en-US" dirty="0" smtClean="0"/>
              <a:t>Modifications (phosphorylation) of proteins to turn on or off</a:t>
            </a:r>
          </a:p>
          <a:p>
            <a:r>
              <a:rPr lang="en-US" dirty="0" smtClean="0"/>
              <a:t>Other proteins may need to be synthesized</a:t>
            </a:r>
          </a:p>
          <a:p>
            <a:pPr marL="228600" lvl="1" indent="0">
              <a:buNone/>
            </a:pPr>
            <a:r>
              <a:rPr lang="en-US" dirty="0" smtClean="0"/>
              <a:t>Delayed process, takes more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03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&amp; Into The Nucleus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of activated signaling proteins are involved in stimulating transcription</a:t>
            </a:r>
          </a:p>
          <a:p>
            <a:r>
              <a:rPr lang="en-US" dirty="0" smtClean="0"/>
              <a:t>They cross pores in nuclear membrane and find their way to DNA to start transcription of certain genes</a:t>
            </a:r>
          </a:p>
          <a:p>
            <a:r>
              <a:rPr lang="en-US" dirty="0" smtClean="0"/>
              <a:t>Some other signals for gene transcription might be transmitted through nuclear membrane in receptor-mediated way</a:t>
            </a:r>
            <a:br>
              <a:rPr lang="en-US" dirty="0" smtClean="0"/>
            </a:br>
            <a:r>
              <a:rPr lang="en-US" sz="1800" dirty="0" smtClean="0"/>
              <a:t>just like signals through</a:t>
            </a:r>
            <a:br>
              <a:rPr lang="en-US" sz="1800" dirty="0" smtClean="0"/>
            </a:br>
            <a:r>
              <a:rPr lang="en-US" sz="1800" dirty="0" smtClean="0"/>
              <a:t>plasma membrane:</a:t>
            </a:r>
            <a:br>
              <a:rPr lang="en-US" sz="1800" dirty="0" smtClean="0"/>
            </a:br>
            <a:r>
              <a:rPr lang="en-US" sz="1800" dirty="0" smtClean="0"/>
              <a:t>3</a:t>
            </a:r>
            <a:r>
              <a:rPr lang="en-US" sz="1800" baseline="30000" dirty="0" smtClean="0"/>
              <a:t>rd</a:t>
            </a:r>
            <a:r>
              <a:rPr lang="en-US" sz="1800" dirty="0" smtClean="0"/>
              <a:t> messenger</a:t>
            </a:r>
          </a:p>
          <a:p>
            <a:endParaRPr lang="en-US" dirty="0"/>
          </a:p>
        </p:txBody>
      </p:sp>
      <p:pic>
        <p:nvPicPr>
          <p:cNvPr id="272386" name="Picture 2" descr="http://onlinelibrary.wiley.com/store/10.1002/jcb.20650/asset/image_n/nfig001.gif?v=1&amp;t=i5zu4qcb&amp;s=c466b5dd666f6e4556ee30f7f1ff043195edc32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537" y="4588475"/>
            <a:ext cx="4349735" cy="205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9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 Dogma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Bookman Old Style" panose="02050604050505020204" pitchFamily="18" charset="0"/>
              </a:rPr>
              <a:t>           </a:t>
            </a:r>
            <a:r>
              <a:rPr lang="en-US" dirty="0" smtClean="0">
                <a:solidFill>
                  <a:srgbClr val="CCECFF"/>
                </a:solidFill>
                <a:latin typeface="Century" panose="02040604050505020304" pitchFamily="18" charset="0"/>
              </a:rPr>
              <a:t>transcription</a:t>
            </a:r>
            <a:r>
              <a:rPr lang="en-US" dirty="0" smtClean="0">
                <a:latin typeface="Century" panose="02040604050505020304" pitchFamily="18" charset="0"/>
              </a:rPr>
              <a:t>                  </a:t>
            </a:r>
            <a:r>
              <a:rPr lang="en-US" dirty="0" smtClean="0">
                <a:solidFill>
                  <a:srgbClr val="CCECFF"/>
                </a:solidFill>
                <a:latin typeface="Century" panose="02040604050505020304" pitchFamily="18" charset="0"/>
              </a:rPr>
              <a:t>translation</a:t>
            </a:r>
            <a:endParaRPr lang="en-US" dirty="0">
              <a:solidFill>
                <a:srgbClr val="CCECFF"/>
              </a:solidFill>
              <a:latin typeface="Century" panose="02040604050505020304" pitchFamily="18" charset="0"/>
            </a:endParaRPr>
          </a:p>
          <a:p>
            <a:pPr marL="0" indent="0">
              <a:buNone/>
            </a:pPr>
            <a:r>
              <a:rPr lang="en-US" sz="3600" dirty="0" smtClean="0"/>
              <a:t>DNA              RNA              Protein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 smtClean="0"/>
              <a:t>Proposed by Crick (1958)</a:t>
            </a:r>
            <a:endParaRPr lang="en-US" sz="36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561671" y="3082247"/>
            <a:ext cx="1931542" cy="0"/>
          </a:xfrm>
          <a:prstGeom prst="straightConnector1">
            <a:avLst/>
          </a:prstGeom>
          <a:ln w="57150">
            <a:solidFill>
              <a:srgbClr val="66FF33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839127" y="3082247"/>
            <a:ext cx="1931542" cy="0"/>
          </a:xfrm>
          <a:prstGeom prst="straightConnector1">
            <a:avLst/>
          </a:prstGeom>
          <a:ln w="57150">
            <a:solidFill>
              <a:srgbClr val="66FF33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6790" name="Picture 6" descr="http://www.nuggetnetreview.com/images/62-9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139" y="4608335"/>
            <a:ext cx="1661555" cy="202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6792" name="Picture 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4985344"/>
            <a:ext cx="28194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793" name="Picture 9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22" y="4702261"/>
            <a:ext cx="2607730" cy="2090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205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_LightOnDark">
  <a:themeElements>
    <a:clrScheme name="4_LightOnDar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4_LightOnDark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600" dirty="0" smtClean="0">
            <a:solidFill>
              <a:schemeClr val="bg1"/>
            </a:solidFill>
          </a:defRPr>
        </a:defPPr>
      </a:lstStyle>
    </a:txDef>
  </a:objectDefaults>
  <a:extraClrSchemeLst>
    <a:extraClrScheme>
      <a:clrScheme name="4_LightOn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LightOnDark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5_LightOnDark">
  <a:themeElements>
    <a:clrScheme name="4_LightOnDar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4_LightOnDark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600" dirty="0" smtClean="0">
            <a:solidFill>
              <a:schemeClr val="bg1"/>
            </a:solidFill>
          </a:defRPr>
        </a:defPPr>
      </a:lstStyle>
    </a:txDef>
  </a:objectDefaults>
  <a:extraClrSchemeLst>
    <a:extraClrScheme>
      <a:clrScheme name="4_LightOn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LightOnDark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27921</TotalTime>
  <Words>2640</Words>
  <Application>Microsoft Office PowerPoint</Application>
  <PresentationFormat>On-screen Show (4:3)</PresentationFormat>
  <Paragraphs>436</Paragraphs>
  <Slides>62</Slides>
  <Notes>24</Notes>
  <HiddenSlides>0</HiddenSlides>
  <MMClips>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64" baseType="lpstr">
      <vt:lpstr>4_LightOnDark</vt:lpstr>
      <vt:lpstr>5_LightOnDark</vt:lpstr>
      <vt:lpstr>Protein Synthesis</vt:lpstr>
      <vt:lpstr>Objectives</vt:lpstr>
      <vt:lpstr>Cell Biology Overview of Protein Synthesis from Stimulus to Product</vt:lpstr>
      <vt:lpstr>Overview of Protein Synthesis</vt:lpstr>
      <vt:lpstr>Signal from Outside</vt:lpstr>
      <vt:lpstr>Intracellular Signal Transduction</vt:lpstr>
      <vt:lpstr>Regulation of Protein Activity</vt:lpstr>
      <vt:lpstr>To &amp; Into The Nucleus</vt:lpstr>
      <vt:lpstr>Central Dogma</vt:lpstr>
      <vt:lpstr>DNA</vt:lpstr>
      <vt:lpstr>Organization of Genome</vt:lpstr>
      <vt:lpstr>Nucleosome</vt:lpstr>
      <vt:lpstr>Eukaryotic Chromosome Structure</vt:lpstr>
      <vt:lpstr>Human Genome Facts</vt:lpstr>
      <vt:lpstr>Transcription &amp; Components</vt:lpstr>
      <vt:lpstr>RNA</vt:lpstr>
      <vt:lpstr>Types of RNA</vt:lpstr>
      <vt:lpstr>RNA Polymerases</vt:lpstr>
      <vt:lpstr>Initiation of Transcription</vt:lpstr>
      <vt:lpstr>More Detail About Initiation</vt:lpstr>
      <vt:lpstr>Transcriptional Initiation</vt:lpstr>
      <vt:lpstr>Other Initiation Facts</vt:lpstr>
      <vt:lpstr>Transcriptional Elongation</vt:lpstr>
      <vt:lpstr>Transcriptional Elongation</vt:lpstr>
      <vt:lpstr>Transcriptional Termination</vt:lpstr>
      <vt:lpstr>Maturation of mRNA</vt:lpstr>
      <vt:lpstr>Intron Splicing: Self-Splicing</vt:lpstr>
      <vt:lpstr>Intron Splicing: Spliceosomes</vt:lpstr>
      <vt:lpstr>Posttranscriptional Regulation</vt:lpstr>
      <vt:lpstr>mRNA Degradation</vt:lpstr>
      <vt:lpstr>mRNA Degradation</vt:lpstr>
      <vt:lpstr>Transcription Summary</vt:lpstr>
      <vt:lpstr>Overview of Translation</vt:lpstr>
      <vt:lpstr>The Genetic Code</vt:lpstr>
      <vt:lpstr>Translation Initiation Components</vt:lpstr>
      <vt:lpstr>tRNA</vt:lpstr>
      <vt:lpstr>Translation Initiation Detail</vt:lpstr>
      <vt:lpstr>Translation Elongation</vt:lpstr>
      <vt:lpstr>Translation Elongation: Decoding</vt:lpstr>
      <vt:lpstr>Translation Elongation: Transpeptidation</vt:lpstr>
      <vt:lpstr>Translation Elongation: Translocation</vt:lpstr>
      <vt:lpstr>Translation Elongation: The Whole Cycle</vt:lpstr>
      <vt:lpstr>Translation Termination</vt:lpstr>
      <vt:lpstr>Translation Summary</vt:lpstr>
      <vt:lpstr>Posttranslational Processing</vt:lpstr>
      <vt:lpstr>Posttranslational Processing</vt:lpstr>
      <vt:lpstr>Posttranslational Processing</vt:lpstr>
      <vt:lpstr>Protein Targeting</vt:lpstr>
      <vt:lpstr>ER-Targeted Proteins</vt:lpstr>
      <vt:lpstr>ER-Targeting Facts</vt:lpstr>
      <vt:lpstr>Threading ER Protein Out</vt:lpstr>
      <vt:lpstr>Protein Maturation Through Golgi</vt:lpstr>
      <vt:lpstr>Secretory Protein Synthesis Visualized</vt:lpstr>
      <vt:lpstr>Membranous Organellar Proteins</vt:lpstr>
      <vt:lpstr>Protein Targeting Summary</vt:lpstr>
      <vt:lpstr>Prokaryote vs. Eukaryote</vt:lpstr>
      <vt:lpstr>Relevance To You?</vt:lpstr>
      <vt:lpstr>PowerPoint Presentation</vt:lpstr>
      <vt:lpstr>PowerPoint Presentation</vt:lpstr>
      <vt:lpstr>PowerPoint Presentation</vt:lpstr>
      <vt:lpstr>Sources</vt:lpstr>
      <vt:lpstr>Net-based Image Credits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 M Halloran</dc:creator>
  <cp:lastModifiedBy>S M Halloran</cp:lastModifiedBy>
  <cp:revision>1362</cp:revision>
  <dcterms:created xsi:type="dcterms:W3CDTF">2005-12-08T13:54:14Z</dcterms:created>
  <dcterms:modified xsi:type="dcterms:W3CDTF">2015-05-19T23:09:43Z</dcterms:modified>
</cp:coreProperties>
</file>